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8" r:id="rId2"/>
  </p:sldIdLst>
  <p:sldSz cx="51206400" cy="32918400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84B203FA-1770-C04D-9700-4ED7B7FDCB1D}">
          <p14:sldIdLst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D4"/>
    <a:srgbClr val="00FF00"/>
    <a:srgbClr val="35B1F6"/>
    <a:srgbClr val="69FF3A"/>
    <a:srgbClr val="2C9ACE"/>
    <a:srgbClr val="181A26"/>
    <a:srgbClr val="2EB0C0"/>
    <a:srgbClr val="7A4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94" autoAdjust="0"/>
    <p:restoredTop sz="97473" autoAdjust="0"/>
  </p:normalViewPr>
  <p:slideViewPr>
    <p:cSldViewPr>
      <p:cViewPr varScale="1">
        <p:scale>
          <a:sx n="38" d="100"/>
          <a:sy n="38" d="100"/>
        </p:scale>
        <p:origin x="-1344" y="-160"/>
      </p:cViewPr>
      <p:guideLst>
        <p:guide orient="horz" pos="10368"/>
        <p:guide pos="1612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B380BAF5-B8C8-E94B-BFDA-19DED859A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9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1898" y="1097280"/>
            <a:ext cx="23720612" cy="20101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8093651" y="1097280"/>
            <a:ext cx="11523008" cy="9789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5896047" y="11410950"/>
            <a:ext cx="11520395" cy="9787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 defTabSz="4389120">
              <a:defRPr/>
            </a:pPr>
            <a:endParaRPr sz="8600"/>
          </a:p>
        </p:txBody>
      </p:sp>
      <p:sp>
        <p:nvSpPr>
          <p:cNvPr id="7" name="TextBox 6"/>
          <p:cNvSpPr txBox="1"/>
          <p:nvPr/>
        </p:nvSpPr>
        <p:spPr>
          <a:xfrm>
            <a:off x="2379383" y="839471"/>
            <a:ext cx="2314016" cy="39857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259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96047" y="1097280"/>
            <a:ext cx="11520395" cy="9789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8093651" y="11410950"/>
            <a:ext cx="11523008" cy="9787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3360" y="22198406"/>
            <a:ext cx="22616160" cy="4480560"/>
          </a:xfrm>
        </p:spPr>
        <p:txBody>
          <a:bodyPr>
            <a:normAutofit/>
          </a:bodyPr>
          <a:lstStyle>
            <a:lvl1pPr>
              <a:defRPr sz="1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83360" y="26700479"/>
            <a:ext cx="22616160" cy="3593054"/>
          </a:xfrm>
        </p:spPr>
        <p:txBody>
          <a:bodyPr>
            <a:normAutofit/>
          </a:bodyPr>
          <a:lstStyle>
            <a:lvl1pPr marL="0" indent="0" algn="l">
              <a:spcBef>
                <a:spcPts val="1440"/>
              </a:spcBef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6881792" y="30843220"/>
            <a:ext cx="6902824" cy="175387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42982" y="30843220"/>
            <a:ext cx="14658041" cy="175387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33822" y="1355091"/>
            <a:ext cx="3841003" cy="7682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249830" y="1097281"/>
            <a:ext cx="1461621" cy="26622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73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2816356" y="9532622"/>
            <a:ext cx="20481512" cy="9436608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2816356" y="19991832"/>
            <a:ext cx="20481512" cy="9436608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4696420" y="9532622"/>
            <a:ext cx="20482560" cy="9436608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24696420" y="20014387"/>
            <a:ext cx="20482560" cy="9436608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018FC63-9E76-934A-9424-5E1A994CB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33822" y="1355091"/>
            <a:ext cx="3841003" cy="7682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249830" y="1097281"/>
            <a:ext cx="1461621" cy="26622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73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79C62-5EF2-8B48-8E65-E5B819BFD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33822" y="1355090"/>
            <a:ext cx="3841003" cy="1451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5320C-08D0-ED42-BD9A-2D6484DDE6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1899" y="1097280"/>
            <a:ext cx="19327905" cy="30457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379383" y="839471"/>
            <a:ext cx="2314016" cy="39857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259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113" y="12344400"/>
            <a:ext cx="18229477" cy="5577840"/>
          </a:xfrm>
        </p:spPr>
        <p:txBody>
          <a:bodyPr anchor="b">
            <a:normAutofit/>
          </a:bodyPr>
          <a:lstStyle>
            <a:lvl1pPr algn="l">
              <a:defRPr sz="12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5145" y="1310643"/>
            <a:ext cx="25745433" cy="28094942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4125" y="17922244"/>
            <a:ext cx="18229477" cy="11483342"/>
          </a:xfrm>
        </p:spPr>
        <p:txBody>
          <a:bodyPr/>
          <a:lstStyle>
            <a:lvl1pPr marL="0" indent="0">
              <a:buNone/>
              <a:defRPr sz="6700">
                <a:solidFill>
                  <a:schemeClr val="bg1"/>
                </a:solidFill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1393410" y="30833060"/>
            <a:ext cx="8607612" cy="1752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613161" y="30833060"/>
            <a:ext cx="18572257" cy="1752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1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33822" y="1355090"/>
            <a:ext cx="3841003" cy="1451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2345277" y="16179801"/>
            <a:ext cx="1234141" cy="176971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15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8666" y="14996160"/>
            <a:ext cx="21830324" cy="4183382"/>
          </a:xfrm>
        </p:spPr>
        <p:txBody>
          <a:bodyPr anchor="b">
            <a:normAutofit/>
          </a:bodyPr>
          <a:lstStyle>
            <a:lvl1pPr algn="l">
              <a:defRPr sz="12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6278" y="1097281"/>
            <a:ext cx="19379684" cy="30457142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48666" y="19179539"/>
            <a:ext cx="21830324" cy="1030986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1393410" y="30833060"/>
            <a:ext cx="8607612" cy="1752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69600" y="30833060"/>
            <a:ext cx="16828247" cy="1752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1C467-77C4-3D42-A50C-C17009226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7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93651" y="1097280"/>
            <a:ext cx="11523008" cy="9789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8093651" y="11410950"/>
            <a:ext cx="11523008" cy="9787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832911" y="22237701"/>
            <a:ext cx="1234141" cy="176971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15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429" y="21235594"/>
            <a:ext cx="34670480" cy="4001846"/>
          </a:xfrm>
        </p:spPr>
        <p:txBody>
          <a:bodyPr anchor="b">
            <a:normAutofit/>
          </a:bodyPr>
          <a:lstStyle>
            <a:lvl1pPr algn="l">
              <a:defRPr sz="12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6273" y="1097280"/>
            <a:ext cx="35718977" cy="2010217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6429" y="25237438"/>
            <a:ext cx="34670480" cy="4251960"/>
          </a:xfrm>
        </p:spPr>
        <p:txBody>
          <a:bodyPr/>
          <a:lstStyle>
            <a:lvl1pPr marL="0" indent="0">
              <a:spcBef>
                <a:spcPts val="1440"/>
              </a:spcBef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13E2E-D363-8A47-BF20-9F52CF693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1899" y="1097280"/>
            <a:ext cx="35769176" cy="30457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2379383" y="839471"/>
            <a:ext cx="2314016" cy="39857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259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93651" y="1097280"/>
            <a:ext cx="11523008" cy="9789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106" y="12344400"/>
            <a:ext cx="34617023" cy="5577840"/>
          </a:xfrm>
        </p:spPr>
        <p:txBody>
          <a:bodyPr anchor="b">
            <a:normAutofit/>
          </a:bodyPr>
          <a:lstStyle>
            <a:lvl1pPr algn="l">
              <a:defRPr sz="12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4130" y="17922244"/>
            <a:ext cx="34605571" cy="11483342"/>
          </a:xfrm>
        </p:spPr>
        <p:txBody>
          <a:bodyPr/>
          <a:lstStyle>
            <a:lvl1pPr marL="0" indent="0">
              <a:buNone/>
              <a:defRPr sz="6700">
                <a:solidFill>
                  <a:schemeClr val="bg1"/>
                </a:solidFill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8093652" y="11399713"/>
            <a:ext cx="11521440" cy="97877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8093652" y="21770035"/>
            <a:ext cx="11521440" cy="97877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29187962" y="29930091"/>
            <a:ext cx="7551271" cy="1753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133601" y="29930091"/>
            <a:ext cx="26029397" cy="1753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2CA2CDB-D11E-6A43-A646-157551116C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1898" y="1097280"/>
            <a:ext cx="23720612" cy="30457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379383" y="839471"/>
            <a:ext cx="2314016" cy="39857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259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093651" y="1097280"/>
            <a:ext cx="11523008" cy="9789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5896047" y="21766530"/>
            <a:ext cx="11520395" cy="9787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107" y="12344400"/>
            <a:ext cx="22493144" cy="5577840"/>
          </a:xfrm>
        </p:spPr>
        <p:txBody>
          <a:bodyPr anchor="b">
            <a:normAutofit/>
          </a:bodyPr>
          <a:lstStyle>
            <a:lvl1pPr algn="l">
              <a:defRPr sz="12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4130" y="17922244"/>
            <a:ext cx="22485701" cy="11483342"/>
          </a:xfrm>
        </p:spPr>
        <p:txBody>
          <a:bodyPr/>
          <a:lstStyle>
            <a:lvl1pPr marL="0" indent="0">
              <a:buNone/>
              <a:defRPr sz="6700">
                <a:solidFill>
                  <a:schemeClr val="bg1"/>
                </a:solidFill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5896572" y="1097280"/>
            <a:ext cx="11521440" cy="97877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5896572" y="11431982"/>
            <a:ext cx="11521440" cy="97877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097563" y="11431977"/>
            <a:ext cx="11521440" cy="2010217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17068800" y="29930091"/>
            <a:ext cx="7551271" cy="1753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2133601" y="29930091"/>
            <a:ext cx="14509004" cy="1753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8077F36-00FC-B940-AFD7-45399FC24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6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33822" y="1355090"/>
            <a:ext cx="3841003" cy="1451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6602019" y="16179801"/>
            <a:ext cx="1234141" cy="176971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15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6800" y="14996160"/>
            <a:ext cx="17410176" cy="4183382"/>
          </a:xfrm>
        </p:spPr>
        <p:txBody>
          <a:bodyPr anchor="b">
            <a:normAutofit/>
          </a:bodyPr>
          <a:lstStyle>
            <a:lvl1pPr algn="l">
              <a:defRPr sz="12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6273" y="11353190"/>
            <a:ext cx="23744665" cy="2010217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36800" y="19179539"/>
            <a:ext cx="17410176" cy="1030986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56268" y="1097280"/>
            <a:ext cx="11521440" cy="97877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3779500" y="1097280"/>
            <a:ext cx="11521440" cy="97877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41393410" y="30833060"/>
            <a:ext cx="8607612" cy="1752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3469600" y="30833060"/>
            <a:ext cx="16828247" cy="1752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47D0014-FE9F-7947-8A67-7F24DF136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8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33822" y="1355091"/>
            <a:ext cx="3841003" cy="7682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249830" y="1097281"/>
            <a:ext cx="1461621" cy="26622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73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47BB2-A985-3E43-AA9F-F6CF9BAAAD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7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23E2-9A84-8D45-80D1-949E10466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4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33822" y="1355090"/>
            <a:ext cx="3841003" cy="1451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 rot="16200000">
            <a:off x="48225749" y="2694767"/>
            <a:ext cx="1252220" cy="26622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73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776326" y="4582761"/>
            <a:ext cx="3815380" cy="248228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4602032"/>
            <a:ext cx="38404800" cy="248873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A95F-29DD-BA43-969E-9C61A2703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0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33822" y="1355091"/>
            <a:ext cx="3841003" cy="7682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249830" y="1097281"/>
            <a:ext cx="1461621" cy="26622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73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459" y="645461"/>
            <a:ext cx="42315352" cy="4776394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1700" y="5421854"/>
            <a:ext cx="42330176" cy="3718560"/>
          </a:xfrm>
        </p:spPr>
        <p:txBody>
          <a:bodyPr rtlCol="0">
            <a:noAutofit/>
          </a:bodyPr>
          <a:lstStyle>
            <a:lvl1pPr marL="0" indent="0">
              <a:buNone/>
              <a:defRPr kumimoji="0" sz="115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CD73-15C5-BE48-BEC4-2A3D9C43E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1898" y="1097280"/>
            <a:ext cx="23720612" cy="20101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8093651" y="1097280"/>
            <a:ext cx="11523008" cy="9789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5896047" y="11410950"/>
            <a:ext cx="11520395" cy="9787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379383" y="839471"/>
            <a:ext cx="2314016" cy="39857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259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3360" y="22198406"/>
            <a:ext cx="22616160" cy="4480560"/>
          </a:xfrm>
        </p:spPr>
        <p:txBody>
          <a:bodyPr>
            <a:normAutofit/>
          </a:bodyPr>
          <a:lstStyle>
            <a:lvl1pPr>
              <a:defRPr sz="1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83360" y="26700479"/>
            <a:ext cx="22616160" cy="3593054"/>
          </a:xfrm>
        </p:spPr>
        <p:txBody>
          <a:bodyPr>
            <a:normAutofit/>
          </a:bodyPr>
          <a:lstStyle>
            <a:lvl1pPr marL="0" indent="0" algn="l">
              <a:spcBef>
                <a:spcPts val="1440"/>
              </a:spcBef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25896572" y="1097280"/>
            <a:ext cx="11521440" cy="97877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8093652" y="11411712"/>
            <a:ext cx="11521440" cy="97877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8541574"/>
            <a:ext cx="17282160" cy="9796344"/>
          </a:xfrm>
        </p:spPr>
        <p:txBody>
          <a:bodyPr lIns="219456" rIns="219456">
            <a:noAutofit/>
          </a:bodyPr>
          <a:lstStyle>
            <a:lvl1pPr marL="0" indent="0" algn="ctr">
              <a:buNone/>
              <a:defRPr sz="22100">
                <a:solidFill>
                  <a:schemeClr val="bg1"/>
                </a:solidFill>
              </a:defRPr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26881792" y="30843220"/>
            <a:ext cx="6902824" cy="175387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5342982" y="30843220"/>
            <a:ext cx="14658041" cy="175387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8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9351" y="1097280"/>
            <a:ext cx="45927308" cy="30457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1219704" y="14932661"/>
            <a:ext cx="1461620" cy="295465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92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1" y="1097280"/>
            <a:ext cx="1189692" cy="304571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0" y="14996162"/>
            <a:ext cx="31577280" cy="6537960"/>
          </a:xfrm>
        </p:spPr>
        <p:txBody>
          <a:bodyPr anchor="b">
            <a:normAutofit/>
          </a:bodyPr>
          <a:lstStyle>
            <a:lvl1pPr algn="l">
              <a:defRPr sz="15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0" y="21579842"/>
            <a:ext cx="31577280" cy="7200898"/>
          </a:xfrm>
        </p:spPr>
        <p:txBody>
          <a:bodyPr>
            <a:normAutofit/>
          </a:bodyPr>
          <a:lstStyle>
            <a:lvl1pPr marL="0" indent="0">
              <a:spcBef>
                <a:spcPts val="1440"/>
              </a:spcBef>
              <a:buNone/>
              <a:defRPr sz="6700" cap="none" baseline="0">
                <a:solidFill>
                  <a:schemeClr val="bg1"/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689353" y="29993591"/>
            <a:ext cx="8257241" cy="175387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01" y="29993591"/>
            <a:ext cx="31577804" cy="1753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513004" y="29993591"/>
            <a:ext cx="3103655" cy="1753870"/>
          </a:xfrm>
        </p:spPr>
        <p:txBody>
          <a:bodyPr/>
          <a:lstStyle>
            <a:lvl1pPr>
              <a:defRPr/>
            </a:lvl1pPr>
          </a:lstStyle>
          <a:p>
            <a:fld id="{CBB788DD-6C25-3743-9BC7-1E782C53B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979604" y="1355091"/>
            <a:ext cx="3595220" cy="7682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182118" y="1355091"/>
            <a:ext cx="512483" cy="76822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249830" y="1097281"/>
            <a:ext cx="1461621" cy="26622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73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1700" y="9532622"/>
            <a:ext cx="20482560" cy="19872960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39316" y="9532622"/>
            <a:ext cx="20482560" cy="19872960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A93B8-F7FA-EF42-8EC6-CC8B6F3647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6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33822" y="1355091"/>
            <a:ext cx="3841003" cy="7682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249830" y="1097281"/>
            <a:ext cx="1461621" cy="26622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73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231" y="11747355"/>
            <a:ext cx="20482560" cy="17658226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639316" y="11747355"/>
            <a:ext cx="20482560" cy="17658226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231" y="9940069"/>
            <a:ext cx="20482560" cy="1549098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600" b="0">
                <a:solidFill>
                  <a:schemeClr val="bg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39316" y="9940069"/>
            <a:ext cx="20482560" cy="15490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600" b="0">
                <a:solidFill>
                  <a:schemeClr val="bg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60725-8C3D-024E-8B0D-09EAEC94F6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9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830" y="1097281"/>
            <a:ext cx="1461621" cy="26622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73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33822" y="1355091"/>
            <a:ext cx="3841003" cy="7682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1699" y="9532622"/>
            <a:ext cx="42387280" cy="9436608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2791699" y="19991832"/>
            <a:ext cx="42387280" cy="9436608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8E40720-BB2C-4245-BD9C-0430A39FF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33822" y="1355091"/>
            <a:ext cx="3841003" cy="7682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anchor="ctr"/>
          <a:lstStyle/>
          <a:p>
            <a:pPr algn="ctr"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249830" y="1097281"/>
            <a:ext cx="1461621" cy="266226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sz="17300" b="1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6420" y="9532622"/>
            <a:ext cx="20482560" cy="9436608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2791700" y="9532622"/>
            <a:ext cx="20482560" cy="19872960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24696420" y="20014387"/>
            <a:ext cx="20482560" cy="9436608"/>
          </a:xfrm>
        </p:spPr>
        <p:txBody>
          <a:bodyPr>
            <a:normAutofit/>
          </a:bodyPr>
          <a:lstStyle>
            <a:lvl1pPr>
              <a:defRPr sz="8600"/>
            </a:lvl1pPr>
            <a:lvl2pPr>
              <a:defRPr sz="8600"/>
            </a:lvl2pPr>
            <a:lvl3pPr>
              <a:defRPr sz="8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387AF5F-851A-DA4F-8E9F-0793AE6CE1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9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89892" y="2324100"/>
            <a:ext cx="42316400" cy="535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89892" y="9509760"/>
            <a:ext cx="42316400" cy="198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051817" y="30833060"/>
            <a:ext cx="11949205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3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9553" y="30833060"/>
            <a:ext cx="34286639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3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513004" y="1162050"/>
            <a:ext cx="3103655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r">
              <a:defRPr sz="6700">
                <a:solidFill>
                  <a:schemeClr val="bg1"/>
                </a:solidFill>
              </a:defRPr>
            </a:lvl1pPr>
          </a:lstStyle>
          <a:p>
            <a:fld id="{AC766137-E2DF-D342-9A59-C73880CB54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19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  <p:sldLayoutId id="2147484531" r:id="rId13"/>
    <p:sldLayoutId id="2147484532" r:id="rId14"/>
    <p:sldLayoutId id="2147484533" r:id="rId15"/>
    <p:sldLayoutId id="2147484534" r:id="rId16"/>
    <p:sldLayoutId id="2147484535" r:id="rId17"/>
    <p:sldLayoutId id="2147484536" r:id="rId18"/>
    <p:sldLayoutId id="2147484537" r:id="rId19"/>
    <p:sldLayoutId id="2147484538" r:id="rId20"/>
  </p:sldLayoutIdLst>
  <p:txStyles>
    <p:titleStyle>
      <a:lvl1pPr algn="l" defTabSz="4387850" rtl="0" eaLnBrk="0" fontAlgn="base" hangingPunct="0">
        <a:spcBef>
          <a:spcPct val="0"/>
        </a:spcBef>
        <a:spcAft>
          <a:spcPct val="0"/>
        </a:spcAft>
        <a:defRPr sz="173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defTabSz="4387850" rtl="0" eaLnBrk="0" fontAlgn="base" hangingPunct="0">
        <a:spcBef>
          <a:spcPct val="0"/>
        </a:spcBef>
        <a:spcAft>
          <a:spcPct val="0"/>
        </a:spcAft>
        <a:defRPr sz="173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defTabSz="4387850" rtl="0" eaLnBrk="0" fontAlgn="base" hangingPunct="0">
        <a:spcBef>
          <a:spcPct val="0"/>
        </a:spcBef>
        <a:spcAft>
          <a:spcPct val="0"/>
        </a:spcAft>
        <a:defRPr sz="173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defTabSz="4387850" rtl="0" eaLnBrk="0" fontAlgn="base" hangingPunct="0">
        <a:spcBef>
          <a:spcPct val="0"/>
        </a:spcBef>
        <a:spcAft>
          <a:spcPct val="0"/>
        </a:spcAft>
        <a:defRPr sz="173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defTabSz="4387850" rtl="0" eaLnBrk="0" fontAlgn="base" hangingPunct="0">
        <a:spcBef>
          <a:spcPct val="0"/>
        </a:spcBef>
        <a:spcAft>
          <a:spcPct val="0"/>
        </a:spcAft>
        <a:defRPr sz="173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defTabSz="4387850" rtl="0" fontAlgn="base">
        <a:spcBef>
          <a:spcPct val="0"/>
        </a:spcBef>
        <a:spcAft>
          <a:spcPct val="0"/>
        </a:spcAft>
        <a:defRPr sz="173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defTabSz="4387850" rtl="0" fontAlgn="base">
        <a:spcBef>
          <a:spcPct val="0"/>
        </a:spcBef>
        <a:spcAft>
          <a:spcPct val="0"/>
        </a:spcAft>
        <a:defRPr sz="173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defTabSz="4387850" rtl="0" fontAlgn="base">
        <a:spcBef>
          <a:spcPct val="0"/>
        </a:spcBef>
        <a:spcAft>
          <a:spcPct val="0"/>
        </a:spcAft>
        <a:defRPr sz="173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defTabSz="4387850" rtl="0" fontAlgn="base">
        <a:spcBef>
          <a:spcPct val="0"/>
        </a:spcBef>
        <a:spcAft>
          <a:spcPct val="0"/>
        </a:spcAft>
        <a:defRPr sz="173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1096963" indent="-1096963" algn="l" defTabSz="4387850" rtl="0" eaLnBrk="0" fontAlgn="base" hangingPunct="0">
        <a:spcBef>
          <a:spcPts val="96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96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2193925" indent="-1096963" algn="l" defTabSz="4387850" rtl="0" eaLnBrk="0" fontAlgn="base" hangingPunct="0">
        <a:spcBef>
          <a:spcPts val="2875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sz="8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3290888" indent="-1096963" algn="l" defTabSz="4387850" rtl="0" eaLnBrk="0" fontAlgn="base" hangingPunct="0">
        <a:spcBef>
          <a:spcPts val="2875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8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4387850" indent="-1096963" algn="l" defTabSz="4387850" rtl="0" eaLnBrk="0" fontAlgn="base" hangingPunct="0">
        <a:spcBef>
          <a:spcPts val="2875"/>
        </a:spcBef>
        <a:spcAft>
          <a:spcPct val="0"/>
        </a:spcAft>
        <a:buClr>
          <a:srgbClr val="B870B8"/>
        </a:buClr>
        <a:buSzPct val="75000"/>
        <a:buFont typeface="Wingdings" charset="0"/>
        <a:buChar char="n"/>
        <a:defRPr sz="8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5486400" indent="-1096963" algn="l" defTabSz="4387850" rtl="0" eaLnBrk="0" fontAlgn="base" hangingPunct="0">
        <a:spcBef>
          <a:spcPts val="2875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8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itle 126"/>
          <p:cNvSpPr>
            <a:spLocks noGrp="1"/>
          </p:cNvSpPr>
          <p:nvPr>
            <p:ph type="title"/>
          </p:nvPr>
        </p:nvSpPr>
        <p:spPr>
          <a:xfrm>
            <a:off x="12725400" y="699771"/>
            <a:ext cx="25831800" cy="4192270"/>
          </a:xfrm>
        </p:spPr>
        <p:txBody>
          <a:bodyPr>
            <a:noAutofit/>
          </a:bodyPr>
          <a:lstStyle/>
          <a:p>
            <a:pPr eaLnBrk="1" hangingPunct="1"/>
            <a:r>
              <a:rPr lang="en-US" sz="10000" dirty="0" smtClean="0">
                <a:latin typeface="Rockwell" charset="0"/>
                <a:ea typeface="ＭＳ Ｐゴシック" charset="0"/>
                <a:cs typeface="Rockwell" charset="0"/>
              </a:rPr>
              <a:t>Basic Interactive Unix for Data Processing</a:t>
            </a:r>
            <a:endParaRPr lang="en-US" sz="10000" dirty="0">
              <a:latin typeface="Rockwell" charset="0"/>
              <a:ea typeface="ＭＳ Ｐゴシック" charset="0"/>
              <a:cs typeface="Rockwell" charset="0"/>
            </a:endParaRPr>
          </a:p>
        </p:txBody>
      </p:sp>
      <p:sp>
        <p:nvSpPr>
          <p:cNvPr id="23565" name="Text Box 4"/>
          <p:cNvSpPr txBox="1">
            <a:spLocks noChangeArrowheads="1"/>
          </p:cNvSpPr>
          <p:nvPr/>
        </p:nvSpPr>
        <p:spPr bwMode="auto">
          <a:xfrm>
            <a:off x="13030200" y="3307082"/>
            <a:ext cx="24460200" cy="14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624" tIns="219322" rIns="438624" bIns="219322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674A74"/>
                </a:solidFill>
                <a:latin typeface="Rockwell" charset="0"/>
              </a:rPr>
              <a:t>Walker Hale, </a:t>
            </a:r>
            <a:r>
              <a:rPr lang="en-US" sz="3200" b="1" dirty="0" err="1" smtClean="0">
                <a:solidFill>
                  <a:srgbClr val="674A74"/>
                </a:solidFill>
                <a:latin typeface="Rockwell" charset="0"/>
              </a:rPr>
              <a:t>Divya</a:t>
            </a:r>
            <a:r>
              <a:rPr lang="en-US" sz="3200" b="1" dirty="0" smtClean="0">
                <a:solidFill>
                  <a:srgbClr val="674A74"/>
                </a:solidFill>
                <a:latin typeface="Rockwell" charset="0"/>
              </a:rPr>
              <a:t> </a:t>
            </a:r>
            <a:r>
              <a:rPr lang="en-US" sz="3200" b="1" dirty="0" err="1" smtClean="0">
                <a:solidFill>
                  <a:srgbClr val="674A74"/>
                </a:solidFill>
                <a:latin typeface="Rockwell" charset="0"/>
              </a:rPr>
              <a:t>Kalra</a:t>
            </a:r>
            <a:r>
              <a:rPr lang="en-US" sz="3200" b="1" dirty="0" smtClean="0">
                <a:solidFill>
                  <a:srgbClr val="674A74"/>
                </a:solidFill>
                <a:latin typeface="Rockwell" charset="0"/>
              </a:rPr>
              <a:t>, Brittany Downs, Chris Smith </a:t>
            </a:r>
            <a:r>
              <a:rPr lang="en-US" sz="3200" b="1" dirty="0">
                <a:solidFill>
                  <a:srgbClr val="674A74"/>
                </a:solidFill>
                <a:latin typeface="Rockwell" charset="0"/>
              </a:rPr>
              <a:t>and Richard A. Gibbs</a:t>
            </a:r>
            <a:r>
              <a:rPr lang="en-US" sz="3200" b="1" dirty="0">
                <a:solidFill>
                  <a:srgbClr val="674A74"/>
                </a:solidFill>
                <a:latin typeface="Rockwell" charset="0"/>
                <a:cs typeface="Rockwell" charset="0"/>
              </a:rPr>
              <a:t> </a:t>
            </a:r>
          </a:p>
          <a:p>
            <a:pPr eaLnBrk="1" hangingPunct="1"/>
            <a:r>
              <a:rPr lang="en-US" sz="3200" b="1" dirty="0">
                <a:solidFill>
                  <a:srgbClr val="674A74"/>
                </a:solidFill>
                <a:latin typeface="Rockwell" charset="0"/>
                <a:cs typeface="Rockwell" charset="0"/>
              </a:rPr>
              <a:t>Human Genome Sequencing Center, Baylor College of Medicine, Houston, TX, USA       </a:t>
            </a:r>
            <a:r>
              <a:rPr lang="en-US" sz="3200" b="1" dirty="0" err="1">
                <a:solidFill>
                  <a:srgbClr val="674A74"/>
                </a:solidFill>
                <a:latin typeface="Rockwell" charset="0"/>
                <a:cs typeface="Rockwell" charset="0"/>
              </a:rPr>
              <a:t>www.hgsc.bcm.tmc.edu</a:t>
            </a:r>
            <a:endParaRPr lang="en-US" sz="3200" b="1" dirty="0">
              <a:solidFill>
                <a:srgbClr val="674A74"/>
              </a:solidFill>
              <a:latin typeface="Rockwell" charset="0"/>
              <a:cs typeface="Rockwell" charset="0"/>
            </a:endParaRPr>
          </a:p>
        </p:txBody>
      </p:sp>
      <p:sp>
        <p:nvSpPr>
          <p:cNvPr id="23567" name="Rectangle 991"/>
          <p:cNvSpPr>
            <a:spLocks noChangeArrowheads="1"/>
          </p:cNvSpPr>
          <p:nvPr/>
        </p:nvSpPr>
        <p:spPr bwMode="auto">
          <a:xfrm>
            <a:off x="730624" y="5196840"/>
            <a:ext cx="14056659" cy="46329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aseline="30000" dirty="0">
              <a:latin typeface="Rockwell" charset="0"/>
              <a:cs typeface="Rockwell" charset="0"/>
            </a:endParaRPr>
          </a:p>
        </p:txBody>
      </p:sp>
      <p:sp>
        <p:nvSpPr>
          <p:cNvPr id="23568" name="Text Box 466"/>
          <p:cNvSpPr txBox="1">
            <a:spLocks noChangeArrowheads="1"/>
          </p:cNvSpPr>
          <p:nvPr/>
        </p:nvSpPr>
        <p:spPr bwMode="auto">
          <a:xfrm>
            <a:off x="981636" y="5909676"/>
            <a:ext cx="13554636" cy="193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 smtClean="0"/>
              <a:t>For most types of "conversational" data analysis problems, using Unix tools interactively is a superior alternative to downloading data files into a spreadsheet application (e.g. Excel) or writing one-shot custom scripts. The technique is to use combinations of standard Unix tools (and a very small number of general purpose Python scripts). This allows one to accomplish much more than might seem possible, especially with tabular data.</a:t>
            </a:r>
            <a:endParaRPr lang="en-US" dirty="0">
              <a:latin typeface="Rockwell" charset="0"/>
              <a:cs typeface="Rockwell" charset="0"/>
            </a:endParaRPr>
          </a:p>
        </p:txBody>
      </p:sp>
      <p:sp>
        <p:nvSpPr>
          <p:cNvPr id="23569" name="Text Box 709"/>
          <p:cNvSpPr txBox="1">
            <a:spLocks noChangeArrowheads="1"/>
          </p:cNvSpPr>
          <p:nvPr/>
        </p:nvSpPr>
        <p:spPr bwMode="auto">
          <a:xfrm>
            <a:off x="1107142" y="5256530"/>
            <a:ext cx="2095858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cap="small" dirty="0" smtClean="0">
                <a:solidFill>
                  <a:schemeClr val="accent1"/>
                </a:solidFill>
                <a:latin typeface="Rockwell" charset="0"/>
                <a:cs typeface="Rockwell" charset="0"/>
              </a:rPr>
              <a:t>Abstract</a:t>
            </a:r>
            <a:endParaRPr lang="en-US" sz="3600" cap="small" dirty="0">
              <a:solidFill>
                <a:schemeClr val="accent1"/>
              </a:solidFill>
              <a:latin typeface="Rockwell" charset="0"/>
              <a:cs typeface="Rockwell" charset="0"/>
            </a:endParaRPr>
          </a:p>
        </p:txBody>
      </p:sp>
      <p:sp>
        <p:nvSpPr>
          <p:cNvPr id="204" name="Text Box 466"/>
          <p:cNvSpPr txBox="1">
            <a:spLocks noChangeArrowheads="1"/>
          </p:cNvSpPr>
          <p:nvPr/>
        </p:nvSpPr>
        <p:spPr bwMode="auto">
          <a:xfrm>
            <a:off x="1107141" y="8694072"/>
            <a:ext cx="13554636" cy="83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 smtClean="0"/>
              <a:t>Scientists who use Unix but are not Unix administrators or authors of hardcore Unix-specific software. These people may aspire to write scripts in Unix or to improve the scripts they write.</a:t>
            </a:r>
            <a:endParaRPr lang="en-US" dirty="0">
              <a:latin typeface="Rockwell" charset="0"/>
              <a:cs typeface="Rockwell" charset="0"/>
            </a:endParaRPr>
          </a:p>
        </p:txBody>
      </p:sp>
      <p:sp>
        <p:nvSpPr>
          <p:cNvPr id="206" name="Text Box 709"/>
          <p:cNvSpPr txBox="1">
            <a:spLocks noChangeArrowheads="1"/>
          </p:cNvSpPr>
          <p:nvPr/>
        </p:nvSpPr>
        <p:spPr bwMode="auto">
          <a:xfrm>
            <a:off x="1232648" y="8026400"/>
            <a:ext cx="2224620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cap="small" dirty="0" smtClean="0">
                <a:solidFill>
                  <a:schemeClr val="accent1"/>
                </a:solidFill>
                <a:latin typeface="Rockwell" charset="0"/>
                <a:cs typeface="Rockwell" charset="0"/>
              </a:rPr>
              <a:t>Audience</a:t>
            </a:r>
          </a:p>
        </p:txBody>
      </p:sp>
      <p:sp>
        <p:nvSpPr>
          <p:cNvPr id="224" name="Rectangle 991"/>
          <p:cNvSpPr>
            <a:spLocks noChangeArrowheads="1"/>
          </p:cNvSpPr>
          <p:nvPr/>
        </p:nvSpPr>
        <p:spPr bwMode="auto">
          <a:xfrm>
            <a:off x="15015882" y="18973800"/>
            <a:ext cx="18664518" cy="86867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Rockwell" charset="0"/>
                <a:cs typeface="Rockwell" charset="0"/>
              </a:rPr>
              <a:t> </a:t>
            </a:r>
          </a:p>
        </p:txBody>
      </p:sp>
      <p:sp>
        <p:nvSpPr>
          <p:cNvPr id="225" name="Text Box 466"/>
          <p:cNvSpPr txBox="1">
            <a:spLocks noChangeArrowheads="1"/>
          </p:cNvSpPr>
          <p:nvPr/>
        </p:nvSpPr>
        <p:spPr bwMode="auto">
          <a:xfrm>
            <a:off x="15266893" y="19659600"/>
            <a:ext cx="14352494" cy="20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000" b="1" dirty="0" smtClean="0"/>
              <a:t>Input:</a:t>
            </a:r>
            <a:r>
              <a:rPr lang="en-US" sz="2000" dirty="0" smtClean="0"/>
              <a:t> a single tab-delimited file: </a:t>
            </a:r>
            <a:r>
              <a:rPr lang="en-US" sz="2000" dirty="0" err="1" smtClean="0"/>
              <a:t>mutations.tsv</a:t>
            </a:r>
            <a:r>
              <a:rPr lang="en-US" sz="2000" dirty="0" smtClean="0"/>
              <a:t>. (Normally, this file would be much larger.)</a:t>
            </a:r>
          </a:p>
          <a:p>
            <a:pPr algn="just" eaLnBrk="1" hangingPunct="1"/>
            <a:r>
              <a:rPr lang="en-US" sz="2000" b="1" dirty="0" smtClean="0"/>
              <a:t>Goal:</a:t>
            </a:r>
            <a:r>
              <a:rPr lang="en-US" sz="2000" dirty="0" smtClean="0"/>
              <a:t> We need to filter </a:t>
            </a:r>
            <a:r>
              <a:rPr lang="en-US" sz="2000" dirty="0" err="1" smtClean="0"/>
              <a:t>mutations.tsv</a:t>
            </a:r>
            <a:r>
              <a:rPr lang="en-US" sz="2000" dirty="0" smtClean="0"/>
              <a:t>. </a:t>
            </a:r>
            <a:r>
              <a:rPr lang="en-US" sz="2000" dirty="0" smtClean="0"/>
              <a:t>Although it is possible to do this in a spreadsheet application, an experienced Unix user can do the task with much greater ease and speed.</a:t>
            </a:r>
            <a:endParaRPr lang="en-US" sz="2000" dirty="0" smtClean="0"/>
          </a:p>
          <a:p>
            <a:pPr algn="just" eaLnBrk="1" hangingPunct="1">
              <a:spcBef>
                <a:spcPts val="1200"/>
              </a:spcBef>
            </a:pPr>
            <a:r>
              <a:rPr lang="en-US" sz="2000" dirty="0" smtClean="0"/>
              <a:t>Filtering criteria: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The coordinate column must have a value.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The confidence column must not be “low”. (</a:t>
            </a:r>
            <a:r>
              <a:rPr lang="en-US" sz="2000" b="1" dirty="0" smtClean="0"/>
              <a:t>NOTE:</a:t>
            </a:r>
            <a:r>
              <a:rPr lang="en-US" sz="2000" dirty="0" smtClean="0"/>
              <a:t> “low” also appears in the gene column.)</a:t>
            </a:r>
          </a:p>
        </p:txBody>
      </p:sp>
      <p:sp>
        <p:nvSpPr>
          <p:cNvPr id="227" name="Text Box 709"/>
          <p:cNvSpPr txBox="1">
            <a:spLocks noChangeArrowheads="1"/>
          </p:cNvSpPr>
          <p:nvPr/>
        </p:nvSpPr>
        <p:spPr bwMode="auto">
          <a:xfrm>
            <a:off x="15392400" y="19050000"/>
            <a:ext cx="11177396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cap="small" dirty="0" smtClean="0">
                <a:solidFill>
                  <a:schemeClr val="accent1"/>
                </a:solidFill>
                <a:latin typeface="Rockwell" charset="0"/>
                <a:cs typeface="Rockwell" charset="0"/>
              </a:rPr>
              <a:t>Motivating Example — Filtering a File on a Column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5369987" y="22428875"/>
            <a:ext cx="7570695" cy="378565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id	sample	gene	coordinate	confidence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2001	A123	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abc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	chr2:1000	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2002	A123	</a:t>
            </a:r>
            <a:r>
              <a:rPr lang="en-US" b="1" dirty="0" err="1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def</a:t>
            </a:r>
            <a:r>
              <a:rPr lang="en-US" b="1" dirty="0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		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2003	A124	low	chr7:5000	low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2004	A12555	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abc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	chr2:1100	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2005	A12555	</a:t>
            </a:r>
            <a:r>
              <a:rPr lang="en-US" b="1" dirty="0" err="1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def</a:t>
            </a:r>
            <a:r>
              <a:rPr lang="en-US" b="1" dirty="0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		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2006	A12555	low	chr7:5550	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2007	A126	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abc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	chr2:1110	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2008	A127	</a:t>
            </a:r>
            <a:r>
              <a:rPr lang="en-US" b="1" dirty="0" err="1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def</a:t>
            </a:r>
            <a:r>
              <a:rPr lang="en-US" b="1" dirty="0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		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2009	A127	low	chr7:5500	med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18156428" y="21895475"/>
            <a:ext cx="199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mutations.tsv</a:t>
            </a:r>
            <a:endParaRPr lang="en-US" dirty="0"/>
          </a:p>
        </p:txBody>
      </p:sp>
      <p:sp>
        <p:nvSpPr>
          <p:cNvPr id="238" name="TextBox 237"/>
          <p:cNvSpPr txBox="1"/>
          <p:nvPr/>
        </p:nvSpPr>
        <p:spPr>
          <a:xfrm>
            <a:off x="23218587" y="22422682"/>
            <a:ext cx="7570695" cy="2308324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nl-NL" b="1" dirty="0" err="1" smtClean="0">
                <a:ln w="12700" cmpd="sng">
                  <a:noFill/>
                </a:ln>
                <a:latin typeface="Courier"/>
              </a:rPr>
              <a:t>id</a:t>
            </a:r>
            <a:r>
              <a:rPr lang="nl-NL" b="1" dirty="0" smtClean="0">
                <a:ln w="12700" cmpd="sng">
                  <a:noFill/>
                </a:ln>
                <a:latin typeface="Courier"/>
              </a:rPr>
              <a:t>	sample	gene	</a:t>
            </a:r>
            <a:r>
              <a:rPr lang="nl-NL" b="1" dirty="0" err="1" smtClean="0">
                <a:ln w="12700" cmpd="sng">
                  <a:noFill/>
                </a:ln>
                <a:latin typeface="Courier"/>
              </a:rPr>
              <a:t>coordinate</a:t>
            </a:r>
            <a:r>
              <a:rPr lang="nl-NL" b="1" dirty="0" smtClean="0">
                <a:ln w="12700" cmpd="sng">
                  <a:noFill/>
                </a:ln>
                <a:latin typeface="Courier"/>
              </a:rPr>
              <a:t>	</a:t>
            </a:r>
            <a:r>
              <a:rPr lang="nl-NL" b="1" dirty="0" err="1" smtClean="0">
                <a:ln w="12700" cmpd="sng">
                  <a:noFill/>
                </a:ln>
                <a:latin typeface="Courier"/>
              </a:rPr>
              <a:t>confidence</a:t>
            </a:r>
            <a:endParaRPr lang="nl-NL" b="1" dirty="0" smtClean="0">
              <a:ln w="12700" cmpd="sng">
                <a:noFill/>
              </a:ln>
              <a:latin typeface="Courier"/>
            </a:endParaRP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nl-NL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2001	A123	abc	chr2:1000	</a:t>
            </a:r>
            <a:r>
              <a:rPr lang="nl-NL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med</a:t>
            </a:r>
            <a:endParaRPr lang="nl-NL" b="1" dirty="0" smtClean="0">
              <a:ln w="12700" cmpd="sng">
                <a:noFill/>
              </a:ln>
              <a:solidFill>
                <a:srgbClr val="0000D4"/>
              </a:solidFill>
              <a:latin typeface="Courier"/>
            </a:endParaRP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nl-NL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2004	A12555	abc	chr2:1100	</a:t>
            </a:r>
            <a:r>
              <a:rPr lang="nl-NL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med</a:t>
            </a:r>
            <a:endParaRPr lang="nl-NL" b="1" dirty="0" smtClean="0">
              <a:ln w="12700" cmpd="sng">
                <a:noFill/>
              </a:ln>
              <a:solidFill>
                <a:srgbClr val="0000D4"/>
              </a:solidFill>
              <a:latin typeface="Courier"/>
            </a:endParaRP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nl-NL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2006	A12555	low	chr7:5550	</a:t>
            </a:r>
            <a:r>
              <a:rPr lang="nl-NL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med</a:t>
            </a:r>
            <a:endParaRPr lang="nl-NL" b="1" dirty="0" smtClean="0">
              <a:ln w="12700" cmpd="sng">
                <a:noFill/>
              </a:ln>
              <a:solidFill>
                <a:srgbClr val="0000D4"/>
              </a:solidFill>
              <a:latin typeface="Courier"/>
            </a:endParaRP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nl-NL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2007	A126	abc	chr2:1110	</a:t>
            </a:r>
            <a:r>
              <a:rPr lang="nl-NL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med</a:t>
            </a:r>
            <a:endParaRPr lang="nl-NL" b="1" dirty="0" smtClean="0">
              <a:ln w="12700" cmpd="sng">
                <a:noFill/>
              </a:ln>
              <a:solidFill>
                <a:srgbClr val="0000D4"/>
              </a:solidFill>
              <a:latin typeface="Courier"/>
            </a:endParaRP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nl-NL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2009	A127	low	chr7:5500	</a:t>
            </a:r>
            <a:r>
              <a:rPr lang="nl-NL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med</a:t>
            </a:r>
            <a:endParaRPr lang="en-US" b="1" dirty="0" smtClean="0">
              <a:ln w="12700" cmpd="sng">
                <a:noFill/>
              </a:ln>
              <a:solidFill>
                <a:srgbClr val="0000D4"/>
              </a:solidFill>
              <a:latin typeface="Courier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5866443" y="21889282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expected result</a:t>
            </a:r>
            <a:endParaRPr lang="en-US" dirty="0" smtClean="0"/>
          </a:p>
        </p:txBody>
      </p:sp>
      <p:sp>
        <p:nvSpPr>
          <p:cNvPr id="241" name="TextBox 240"/>
          <p:cNvSpPr txBox="1"/>
          <p:nvPr/>
        </p:nvSpPr>
        <p:spPr>
          <a:xfrm>
            <a:off x="15396882" y="26894134"/>
            <a:ext cx="14554200" cy="46166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b="1" dirty="0" err="1" smtClean="0">
                <a:solidFill>
                  <a:srgbClr val="0000D4"/>
                </a:solidFill>
                <a:effectLst/>
                <a:latin typeface="Courier"/>
                <a:ea typeface="ＭＳ 明朝"/>
                <a:cs typeface="Courier"/>
              </a:rPr>
              <a:t>awk</a:t>
            </a:r>
            <a:r>
              <a:rPr lang="en-US" b="1" dirty="0" smtClean="0">
                <a:solidFill>
                  <a:srgbClr val="0000D4"/>
                </a:solidFill>
                <a:effectLst/>
                <a:latin typeface="Courier"/>
                <a:ea typeface="ＭＳ 明朝"/>
                <a:cs typeface="Courier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-F </a:t>
            </a:r>
            <a:r>
              <a:rPr lang="en-US" b="1" dirty="0" smtClean="0">
                <a:solidFill>
                  <a:srgbClr val="4070A0"/>
                </a:solidFill>
                <a:effectLst/>
                <a:latin typeface="Courier"/>
                <a:ea typeface="ＭＳ 明朝"/>
                <a:cs typeface="Courier"/>
              </a:rPr>
              <a:t>\\</a:t>
            </a:r>
            <a:r>
              <a:rPr lang="en-US" b="1" dirty="0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t </a:t>
            </a:r>
            <a:r>
              <a:rPr lang="en-US" b="1" dirty="0" smtClean="0">
                <a:solidFill>
                  <a:srgbClr val="4070A0"/>
                </a:solidFill>
                <a:effectLst/>
                <a:latin typeface="Courier"/>
                <a:ea typeface="ＭＳ 明朝"/>
                <a:cs typeface="Courier"/>
              </a:rPr>
              <a:t>'$4 &amp;&amp; $5!="low"'</a:t>
            </a:r>
            <a:r>
              <a:rPr lang="en-US" b="1" dirty="0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mutations.tsv</a:t>
            </a:r>
            <a:r>
              <a:rPr lang="en-US" b="1" dirty="0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 &gt; mutations-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Courier"/>
                <a:ea typeface="ＭＳ 明朝"/>
                <a:cs typeface="Courier"/>
              </a:rPr>
              <a:t>filtered.tsv</a:t>
            </a:r>
            <a:endParaRPr lang="en-US" sz="3600" b="1" dirty="0" smtClean="0">
              <a:effectLst/>
              <a:latin typeface="Times New Roman"/>
              <a:ea typeface="ＭＳ 明朝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1905984" y="26360734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command</a:t>
            </a:r>
            <a:endParaRPr lang="en-US" dirty="0" smtClean="0"/>
          </a:p>
        </p:txBody>
      </p:sp>
      <p:sp>
        <p:nvSpPr>
          <p:cNvPr id="23557" name="Rectangle 991"/>
          <p:cNvSpPr>
            <a:spLocks noChangeArrowheads="1"/>
          </p:cNvSpPr>
          <p:nvPr/>
        </p:nvSpPr>
        <p:spPr bwMode="auto">
          <a:xfrm>
            <a:off x="15011400" y="5181600"/>
            <a:ext cx="18669000" cy="134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Rockwell" charset="0"/>
                <a:cs typeface="Rockwell" charset="0"/>
              </a:rPr>
              <a:t> </a:t>
            </a:r>
          </a:p>
        </p:txBody>
      </p:sp>
      <p:sp>
        <p:nvSpPr>
          <p:cNvPr id="216" name="Text Box 466"/>
          <p:cNvSpPr txBox="1">
            <a:spLocks noChangeArrowheads="1"/>
          </p:cNvSpPr>
          <p:nvPr/>
        </p:nvSpPr>
        <p:spPr bwMode="auto">
          <a:xfrm>
            <a:off x="15262411" y="5867400"/>
            <a:ext cx="14352494" cy="20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000" b="1" dirty="0" smtClean="0"/>
              <a:t>Input:</a:t>
            </a:r>
            <a:r>
              <a:rPr lang="en-US" sz="2000" dirty="0" smtClean="0"/>
              <a:t> Two tab-delimited files: </a:t>
            </a:r>
            <a:r>
              <a:rPr lang="en-US" sz="2000" dirty="0" err="1" smtClean="0"/>
              <a:t>genotypes.tsv</a:t>
            </a:r>
            <a:r>
              <a:rPr lang="en-US" sz="2000" dirty="0" smtClean="0"/>
              <a:t> and </a:t>
            </a:r>
            <a:r>
              <a:rPr lang="en-US" sz="2000" dirty="0" err="1" smtClean="0"/>
              <a:t>phenotypes.tsv</a:t>
            </a:r>
            <a:r>
              <a:rPr lang="en-US" sz="2000" dirty="0" smtClean="0"/>
              <a:t>. (Normally, these files would be much larger.)</a:t>
            </a:r>
          </a:p>
          <a:p>
            <a:pPr algn="just" eaLnBrk="1" hangingPunct="1"/>
            <a:r>
              <a:rPr lang="en-US" sz="2000" b="1" dirty="0" smtClean="0"/>
              <a:t>Goal:</a:t>
            </a:r>
            <a:r>
              <a:rPr lang="en-US" sz="2000" dirty="0" smtClean="0"/>
              <a:t> Transpose </a:t>
            </a:r>
            <a:r>
              <a:rPr lang="en-US" sz="2000" dirty="0" err="1" smtClean="0"/>
              <a:t>genotypes.tsv</a:t>
            </a:r>
            <a:r>
              <a:rPr lang="en-US" sz="2000" dirty="0" smtClean="0"/>
              <a:t> and join the results on the sample identifier. </a:t>
            </a:r>
            <a:r>
              <a:rPr lang="en-US" sz="2000" dirty="0" smtClean="0"/>
              <a:t>Although it is possible to do this in a spreadsheet application, an experienced Unix user can do the task with much greater ease and speed.</a:t>
            </a:r>
            <a:endParaRPr lang="en-US" sz="2000" dirty="0" smtClean="0"/>
          </a:p>
          <a:p>
            <a:pPr algn="just" eaLnBrk="1" hangingPunct="1">
              <a:spcBef>
                <a:spcPts val="1200"/>
              </a:spcBef>
            </a:pPr>
            <a:r>
              <a:rPr lang="en-US" sz="2000" dirty="0" smtClean="0"/>
              <a:t>Typical complexities: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There is a naming convention inconsistency. Sample “A124” in </a:t>
            </a:r>
            <a:r>
              <a:rPr lang="en-US" sz="2000" dirty="0" err="1" smtClean="0"/>
              <a:t>genotypes.tsv</a:t>
            </a:r>
            <a:r>
              <a:rPr lang="en-US" sz="2000" dirty="0" smtClean="0"/>
              <a:t> is the same as “124” in </a:t>
            </a:r>
            <a:r>
              <a:rPr lang="en-US" sz="2000" dirty="0" err="1" smtClean="0"/>
              <a:t>phenotypes.tsv</a:t>
            </a:r>
            <a:r>
              <a:rPr lang="en-US" sz="2000" dirty="0" smtClean="0"/>
              <a:t>.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Each file has samples that are missing in the other file.</a:t>
            </a:r>
          </a:p>
        </p:txBody>
      </p:sp>
      <p:sp>
        <p:nvSpPr>
          <p:cNvPr id="217" name="Text Box 709"/>
          <p:cNvSpPr txBox="1">
            <a:spLocks noChangeArrowheads="1"/>
          </p:cNvSpPr>
          <p:nvPr/>
        </p:nvSpPr>
        <p:spPr bwMode="auto">
          <a:xfrm>
            <a:off x="15387918" y="5257800"/>
            <a:ext cx="9054014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cap="small" dirty="0" smtClean="0">
                <a:solidFill>
                  <a:schemeClr val="accent1"/>
                </a:solidFill>
                <a:latin typeface="Rockwell" charset="0"/>
                <a:cs typeface="Rockwell" charset="0"/>
              </a:rPr>
              <a:t>Motivating Example — Joining Two Tables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365505" y="8336340"/>
            <a:ext cx="5563267" cy="3211056"/>
            <a:chOff x="32384334" y="5875680"/>
            <a:chExt cx="5563267" cy="3211056"/>
          </a:xfrm>
        </p:grpSpPr>
        <p:sp>
          <p:nvSpPr>
            <p:cNvPr id="2" name="TextBox 1"/>
            <p:cNvSpPr txBox="1"/>
            <p:nvPr/>
          </p:nvSpPr>
          <p:spPr>
            <a:xfrm>
              <a:off x="32384334" y="6409080"/>
              <a:ext cx="5563267" cy="2677656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977900" algn="l"/>
                  <a:tab pos="1892300" algn="l"/>
                  <a:tab pos="1943100" algn="l"/>
                  <a:tab pos="3200400" algn="l"/>
                  <a:tab pos="4229100" algn="l"/>
                </a:tabLst>
              </a:pPr>
              <a:r>
                <a:rPr lang="en-US" b="1" dirty="0" smtClean="0">
                  <a:ln w="12700" cmpd="sng">
                    <a:noFill/>
                  </a:ln>
                  <a:latin typeface="Courier"/>
                </a:rPr>
                <a:t>site	</a:t>
              </a:r>
              <a:r>
                <a:rPr lang="en-US" b="1" dirty="0" smtClean="0">
                  <a:ln w="12700" cmpd="sng">
                    <a:noFill/>
                  </a:ln>
                  <a:solidFill>
                    <a:srgbClr val="0000D4"/>
                  </a:solidFill>
                  <a:latin typeface="Courier"/>
                </a:rPr>
                <a:t>A124	A12555	A126	A127</a:t>
              </a:r>
            </a:p>
            <a:p>
              <a:pPr>
                <a:tabLst>
                  <a:tab pos="977900" algn="l"/>
                  <a:tab pos="1892300" algn="l"/>
                  <a:tab pos="1943100" algn="l"/>
                  <a:tab pos="3200400" algn="l"/>
                  <a:tab pos="4229100" algn="l"/>
                </a:tabLst>
              </a:pPr>
              <a:r>
                <a:rPr lang="en-US" b="1" dirty="0" smtClean="0">
                  <a:ln w="12700" cmpd="sng">
                    <a:noFill/>
                  </a:ln>
                  <a:solidFill>
                    <a:srgbClr val="3366FF"/>
                  </a:solidFill>
                  <a:latin typeface="Courier"/>
                </a:rPr>
                <a:t>997	1	0	0	0</a:t>
              </a:r>
            </a:p>
            <a:p>
              <a:pPr>
                <a:tabLst>
                  <a:tab pos="977900" algn="l"/>
                  <a:tab pos="1892300" algn="l"/>
                  <a:tab pos="1943100" algn="l"/>
                  <a:tab pos="3200400" algn="l"/>
                  <a:tab pos="4229100" algn="l"/>
                </a:tabLst>
              </a:pPr>
              <a:r>
                <a:rPr lang="en-US" b="1" dirty="0" smtClean="0">
                  <a:ln w="12700" cmpd="sng">
                    <a:noFill/>
                  </a:ln>
                  <a:solidFill>
                    <a:srgbClr val="3366FF"/>
                  </a:solidFill>
                  <a:latin typeface="Courier"/>
                </a:rPr>
                <a:t>998	0	0	2	0</a:t>
              </a:r>
            </a:p>
            <a:p>
              <a:pPr>
                <a:tabLst>
                  <a:tab pos="977900" algn="l"/>
                  <a:tab pos="1892300" algn="l"/>
                  <a:tab pos="1943100" algn="l"/>
                  <a:tab pos="3200400" algn="l"/>
                  <a:tab pos="4229100" algn="l"/>
                </a:tabLst>
              </a:pPr>
              <a:r>
                <a:rPr lang="en-US" b="1" dirty="0" smtClean="0">
                  <a:ln w="12700" cmpd="sng">
                    <a:noFill/>
                  </a:ln>
                  <a:solidFill>
                    <a:srgbClr val="3366FF"/>
                  </a:solidFill>
                  <a:latin typeface="Courier"/>
                </a:rPr>
                <a:t>999	0	1	0	1</a:t>
              </a:r>
            </a:p>
            <a:p>
              <a:pPr>
                <a:tabLst>
                  <a:tab pos="977900" algn="l"/>
                  <a:tab pos="1892300" algn="l"/>
                  <a:tab pos="1943100" algn="l"/>
                  <a:tab pos="3200400" algn="l"/>
                  <a:tab pos="4229100" algn="l"/>
                </a:tabLst>
              </a:pPr>
              <a:r>
                <a:rPr lang="en-US" b="1" dirty="0" smtClean="0">
                  <a:ln w="12700" cmpd="sng">
                    <a:noFill/>
                  </a:ln>
                  <a:solidFill>
                    <a:srgbClr val="3366FF"/>
                  </a:solidFill>
                  <a:latin typeface="Courier"/>
                </a:rPr>
                <a:t>1000	1	0	0	1</a:t>
              </a:r>
            </a:p>
            <a:p>
              <a:pPr>
                <a:tabLst>
                  <a:tab pos="977900" algn="l"/>
                  <a:tab pos="1892300" algn="l"/>
                  <a:tab pos="1943100" algn="l"/>
                  <a:tab pos="3200400" algn="l"/>
                  <a:tab pos="4229100" algn="l"/>
                </a:tabLst>
              </a:pPr>
              <a:r>
                <a:rPr lang="en-US" b="1" dirty="0" smtClean="0">
                  <a:ln w="12700" cmpd="sng">
                    <a:noFill/>
                  </a:ln>
                  <a:solidFill>
                    <a:srgbClr val="3366FF"/>
                  </a:solidFill>
                  <a:latin typeface="Courier"/>
                </a:rPr>
                <a:t>1001	0	0	0	2</a:t>
              </a:r>
            </a:p>
            <a:p>
              <a:pPr>
                <a:tabLst>
                  <a:tab pos="977900" algn="l"/>
                  <a:tab pos="1892300" algn="l"/>
                  <a:tab pos="1943100" algn="l"/>
                  <a:tab pos="3200400" algn="l"/>
                  <a:tab pos="4229100" algn="l"/>
                </a:tabLst>
              </a:pPr>
              <a:r>
                <a:rPr lang="en-US" b="1" dirty="0" smtClean="0">
                  <a:ln w="12700" cmpd="sng">
                    <a:noFill/>
                  </a:ln>
                  <a:solidFill>
                    <a:srgbClr val="3366FF"/>
                  </a:solidFill>
                  <a:latin typeface="Courier"/>
                </a:rPr>
                <a:t>1002	0	0	0	0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060734" y="5875680"/>
              <a:ext cx="2140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genotypes.tsv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156705" y="8336340"/>
            <a:ext cx="5563267" cy="2472392"/>
            <a:chOff x="21793200" y="6781800"/>
            <a:chExt cx="5563267" cy="2472392"/>
          </a:xfrm>
        </p:grpSpPr>
        <p:sp>
          <p:nvSpPr>
            <p:cNvPr id="219" name="TextBox 218"/>
            <p:cNvSpPr txBox="1"/>
            <p:nvPr/>
          </p:nvSpPr>
          <p:spPr>
            <a:xfrm>
              <a:off x="21793200" y="7315200"/>
              <a:ext cx="5563267" cy="1938992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1371600" algn="l"/>
                  <a:tab pos="2806700" algn="l"/>
                  <a:tab pos="4229100" algn="l"/>
                </a:tabLst>
              </a:pPr>
              <a:r>
                <a:rPr lang="fr-FR" b="1" dirty="0" err="1" smtClean="0">
                  <a:ln w="12700" cmpd="sng">
                    <a:noFill/>
                  </a:ln>
                  <a:latin typeface="Courier"/>
                </a:rPr>
                <a:t>sample</a:t>
              </a: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FF00"/>
                  </a:solidFill>
                  <a:latin typeface="Courier"/>
                </a:rPr>
                <a:t>trait1	trait2	trait3</a:t>
              </a:r>
            </a:p>
            <a:p>
              <a:pPr>
                <a:tabLst>
                  <a:tab pos="1371600" algn="l"/>
                  <a:tab pos="2806700" algn="l"/>
                  <a:tab pos="4229100" algn="l"/>
                </a:tabLst>
              </a:pP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123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FF00"/>
                  </a:solidFill>
                  <a:latin typeface="Courier"/>
                </a:rPr>
                <a:t>A	C	E</a:t>
              </a:r>
            </a:p>
            <a:p>
              <a:pPr>
                <a:tabLst>
                  <a:tab pos="1371600" algn="l"/>
                  <a:tab pos="2806700" algn="l"/>
                  <a:tab pos="4229100" algn="l"/>
                </a:tabLst>
              </a:pP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124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FF00"/>
                  </a:solidFill>
                  <a:latin typeface="Courier"/>
                </a:rPr>
                <a:t>A	D	E</a:t>
              </a:r>
            </a:p>
            <a:p>
              <a:pPr>
                <a:tabLst>
                  <a:tab pos="1371600" algn="l"/>
                  <a:tab pos="2806700" algn="l"/>
                  <a:tab pos="4229100" algn="l"/>
                </a:tabLst>
              </a:pP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12555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FF00"/>
                  </a:solidFill>
                  <a:latin typeface="Courier"/>
                </a:rPr>
                <a:t>B	D	F</a:t>
              </a:r>
            </a:p>
            <a:p>
              <a:pPr>
                <a:tabLst>
                  <a:tab pos="1371600" algn="l"/>
                  <a:tab pos="2806700" algn="l"/>
                  <a:tab pos="4229100" algn="l"/>
                </a:tabLst>
              </a:pP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126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FF00"/>
                  </a:solidFill>
                  <a:latin typeface="Courier"/>
                </a:rPr>
                <a:t>B	D	E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3447361" y="6781800"/>
              <a:ext cx="2254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phenotypes.tsv</a:t>
              </a:r>
              <a:endParaRPr lang="en-US" dirty="0" smtClean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452105" y="11155740"/>
            <a:ext cx="10591800" cy="2103060"/>
            <a:chOff x="21793200" y="11049000"/>
            <a:chExt cx="10591800" cy="2103060"/>
          </a:xfrm>
        </p:grpSpPr>
        <p:sp>
          <p:nvSpPr>
            <p:cNvPr id="222" name="TextBox 221"/>
            <p:cNvSpPr txBox="1"/>
            <p:nvPr/>
          </p:nvSpPr>
          <p:spPr>
            <a:xfrm>
              <a:off x="21793200" y="11582400"/>
              <a:ext cx="10591800" cy="156966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1371600" algn="l"/>
                  <a:tab pos="2743200" algn="l"/>
                  <a:tab pos="4064000" algn="l"/>
                  <a:tab pos="5372100" algn="l"/>
                  <a:tab pos="6172200" algn="l"/>
                  <a:tab pos="6972300" algn="l"/>
                  <a:tab pos="7772400" algn="l"/>
                  <a:tab pos="8686800" algn="l"/>
                  <a:tab pos="9601200" algn="l"/>
                </a:tabLst>
              </a:pPr>
              <a:r>
                <a:rPr lang="fr-FR" b="1" dirty="0" err="1" smtClean="0">
                  <a:ln w="12700" cmpd="sng">
                    <a:noFill/>
                  </a:ln>
                  <a:latin typeface="Courier"/>
                </a:rPr>
                <a:t>sample</a:t>
              </a: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FF00"/>
                  </a:solidFill>
                  <a:latin typeface="Courier"/>
                </a:rPr>
                <a:t>trait1	trait2	trait3</a:t>
              </a: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00D4"/>
                  </a:solidFill>
                  <a:latin typeface="Courier"/>
                </a:rPr>
                <a:t>997	998	999	1000	1001	1002</a:t>
              </a:r>
            </a:p>
            <a:p>
              <a:pPr>
                <a:tabLst>
                  <a:tab pos="1371600" algn="l"/>
                  <a:tab pos="2743200" algn="l"/>
                  <a:tab pos="4064000" algn="l"/>
                  <a:tab pos="5372100" algn="l"/>
                  <a:tab pos="6172200" algn="l"/>
                  <a:tab pos="6972300" algn="l"/>
                  <a:tab pos="7772400" algn="l"/>
                  <a:tab pos="8686800" algn="l"/>
                  <a:tab pos="9601200" algn="l"/>
                </a:tabLst>
              </a:pP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A124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FF00"/>
                  </a:solidFill>
                  <a:latin typeface="Courier"/>
                </a:rPr>
                <a:t>A	D	E</a:t>
              </a: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00D4"/>
                  </a:solidFill>
                  <a:latin typeface="Courier"/>
                </a:rPr>
                <a:t>1	0	0	1	0	0</a:t>
              </a:r>
            </a:p>
            <a:p>
              <a:pPr>
                <a:tabLst>
                  <a:tab pos="1371600" algn="l"/>
                  <a:tab pos="2743200" algn="l"/>
                  <a:tab pos="4064000" algn="l"/>
                  <a:tab pos="5372100" algn="l"/>
                  <a:tab pos="6172200" algn="l"/>
                  <a:tab pos="6972300" algn="l"/>
                  <a:tab pos="7772400" algn="l"/>
                  <a:tab pos="8686800" algn="l"/>
                  <a:tab pos="9601200" algn="l"/>
                </a:tabLst>
              </a:pP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A12555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FF00"/>
                  </a:solidFill>
                  <a:latin typeface="Courier"/>
                </a:rPr>
                <a:t>B	D	F</a:t>
              </a: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00D4"/>
                  </a:solidFill>
                  <a:latin typeface="Courier"/>
                </a:rPr>
                <a:t>0	0	1	0	0	0</a:t>
              </a:r>
            </a:p>
            <a:p>
              <a:pPr>
                <a:tabLst>
                  <a:tab pos="1371600" algn="l"/>
                  <a:tab pos="2743200" algn="l"/>
                  <a:tab pos="4064000" algn="l"/>
                  <a:tab pos="5372100" algn="l"/>
                  <a:tab pos="6172200" algn="l"/>
                  <a:tab pos="6972300" algn="l"/>
                  <a:tab pos="7772400" algn="l"/>
                  <a:tab pos="8686800" algn="l"/>
                  <a:tab pos="9601200" algn="l"/>
                </a:tabLst>
              </a:pP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A126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FF00"/>
                  </a:solidFill>
                  <a:latin typeface="Courier"/>
                </a:rPr>
                <a:t>B	D	E</a:t>
              </a:r>
              <a:r>
                <a:rPr lang="fr-FR" b="1" dirty="0" smtClean="0">
                  <a:ln w="12700" cmpd="sng">
                    <a:noFill/>
                  </a:ln>
                  <a:latin typeface="Courier"/>
                </a:rPr>
                <a:t>	</a:t>
              </a:r>
              <a:r>
                <a:rPr lang="fr-FR" b="1" dirty="0" smtClean="0">
                  <a:ln w="12700" cmpd="sng">
                    <a:noFill/>
                  </a:ln>
                  <a:solidFill>
                    <a:srgbClr val="0000D4"/>
                  </a:solidFill>
                  <a:latin typeface="Courier"/>
                </a:rPr>
                <a:t>0	2	0	0	0	0</a:t>
              </a: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5593401" y="11049000"/>
              <a:ext cx="2991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expected result</a:t>
              </a: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15289305" y="14063008"/>
            <a:ext cx="18059400" cy="12003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sed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 </a:t>
            </a:r>
            <a:r>
              <a:rPr lang="en-US" b="1" dirty="0" smtClean="0">
                <a:ln w="12700" cmpd="sng">
                  <a:noFill/>
                </a:ln>
                <a:solidFill>
                  <a:srgbClr val="2EB0C0"/>
                </a:solidFill>
                <a:latin typeface="Courier"/>
              </a:rPr>
              <a:t>'2~1s/^/A/' </a:t>
            </a:r>
            <a:r>
              <a:rPr lang="en-US" b="1" dirty="0" err="1" smtClean="0">
                <a:ln w="12700" cmpd="sng">
                  <a:noFill/>
                </a:ln>
                <a:latin typeface="Courier"/>
              </a:rPr>
              <a:t>phenotypes.tsv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&gt; phenotypes-</a:t>
            </a:r>
            <a:r>
              <a:rPr lang="en-US" b="1" dirty="0" err="1" smtClean="0">
                <a:ln w="12700" cmpd="sng">
                  <a:noFill/>
                </a:ln>
                <a:latin typeface="Courier"/>
              </a:rPr>
              <a:t>normalized.tsv</a:t>
            </a:r>
            <a:endParaRPr lang="en-US" b="1" dirty="0" smtClean="0">
              <a:ln w="12700" cmpd="sng">
                <a:noFill/>
              </a:ln>
              <a:latin typeface="Courier"/>
            </a:endParaRP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./</a:t>
            </a:r>
            <a:r>
              <a:rPr lang="en-US" b="1" dirty="0" err="1" smtClean="0">
                <a:ln w="12700" cmpd="sng">
                  <a:noFill/>
                </a:ln>
                <a:latin typeface="Courier"/>
              </a:rPr>
              <a:t>transpose_file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&lt; </a:t>
            </a:r>
            <a:r>
              <a:rPr lang="en-US" b="1" dirty="0" err="1" smtClean="0">
                <a:ln w="12700" cmpd="sng">
                  <a:noFill/>
                </a:ln>
                <a:latin typeface="Courier"/>
              </a:rPr>
              <a:t>genotypes.tsv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| 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sed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 </a:t>
            </a:r>
            <a:r>
              <a:rPr lang="en-US" b="1" dirty="0" smtClean="0">
                <a:ln w="12700" cmpd="sng">
                  <a:noFill/>
                </a:ln>
                <a:solidFill>
                  <a:srgbClr val="2EB0C0"/>
                </a:solidFill>
                <a:latin typeface="Courier"/>
              </a:rPr>
              <a:t>'1s/site/sample/' 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&gt; genotypes-</a:t>
            </a:r>
            <a:r>
              <a:rPr lang="en-US" b="1" dirty="0" err="1" smtClean="0">
                <a:ln w="12700" cmpd="sng">
                  <a:noFill/>
                </a:ln>
                <a:latin typeface="Courier"/>
              </a:rPr>
              <a:t>normalized.tsv</a:t>
            </a:r>
            <a:endParaRPr lang="en-US" b="1" dirty="0" smtClean="0">
              <a:ln w="12700" cmpd="sng">
                <a:noFill/>
              </a:ln>
              <a:latin typeface="Courier"/>
            </a:endParaRP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join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-t$</a:t>
            </a:r>
            <a:r>
              <a:rPr lang="en-US" b="1" dirty="0" smtClean="0">
                <a:ln w="12700" cmpd="sng">
                  <a:noFill/>
                </a:ln>
                <a:solidFill>
                  <a:srgbClr val="2EB0C0"/>
                </a:solidFill>
                <a:latin typeface="Courier"/>
              </a:rPr>
              <a:t>'\t'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phenotypes-</a:t>
            </a:r>
            <a:r>
              <a:rPr lang="en-US" b="1" dirty="0" err="1" smtClean="0">
                <a:ln w="12700" cmpd="sng">
                  <a:noFill/>
                </a:ln>
                <a:latin typeface="Courier"/>
              </a:rPr>
              <a:t>normalized.tsv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genotypes-</a:t>
            </a:r>
            <a:r>
              <a:rPr lang="en-US" b="1" dirty="0" err="1" smtClean="0">
                <a:ln w="12700" cmpd="sng">
                  <a:noFill/>
                </a:ln>
                <a:latin typeface="Courier"/>
              </a:rPr>
              <a:t>normalized.tsv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&gt; phenotypes-</a:t>
            </a:r>
            <a:r>
              <a:rPr lang="en-US" b="1" dirty="0" err="1" smtClean="0">
                <a:ln w="12700" cmpd="sng">
                  <a:noFill/>
                </a:ln>
                <a:latin typeface="Courier"/>
              </a:rPr>
              <a:t>genotypes.tsv</a:t>
            </a:r>
            <a:endParaRPr lang="en-US" b="1" dirty="0" smtClean="0">
              <a:ln w="12700" cmpd="sng">
                <a:noFill/>
              </a:ln>
              <a:latin typeface="Courier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2880646" y="13529608"/>
            <a:ext cx="221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commands</a:t>
            </a:r>
            <a:endParaRPr lang="en-US" dirty="0" smtClean="0"/>
          </a:p>
        </p:txBody>
      </p:sp>
      <p:sp>
        <p:nvSpPr>
          <p:cNvPr id="248" name="TextBox 247"/>
          <p:cNvSpPr txBox="1"/>
          <p:nvPr/>
        </p:nvSpPr>
        <p:spPr>
          <a:xfrm>
            <a:off x="15289305" y="16196608"/>
            <a:ext cx="15468600" cy="193899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#!/</a:t>
            </a:r>
            <a:r>
              <a:rPr lang="en-US" b="1" i="1" dirty="0" err="1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usr</a:t>
            </a: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/bin/</a:t>
            </a:r>
            <a:r>
              <a:rPr lang="en-US" b="1" i="1" dirty="0" err="1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env</a:t>
            </a: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 python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import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0072A8"/>
                </a:solidFill>
                <a:effectLst/>
                <a:latin typeface="Courier"/>
                <a:ea typeface="Times New Roman"/>
                <a:cs typeface="Courier"/>
              </a:rPr>
              <a:t>sys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data 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=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[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raw_line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rstrip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'\r\n'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)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split(</a:t>
            </a:r>
            <a:r>
              <a:rPr lang="en-US" b="1" dirty="0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'\t’) for </a:t>
            </a:r>
            <a:r>
              <a:rPr lang="en-US" b="1" dirty="0" err="1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raw_line</a:t>
            </a:r>
            <a:r>
              <a:rPr lang="en-US" b="1" dirty="0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 in </a:t>
            </a:r>
            <a:r>
              <a:rPr lang="en-US" b="1" dirty="0" err="1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sys.stdin.readlines</a:t>
            </a:r>
            <a:r>
              <a:rPr lang="en-US" b="1" dirty="0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()]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for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line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in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zip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*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data):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print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'\</a:t>
            </a:r>
            <a:r>
              <a:rPr lang="en-US" b="1" dirty="0" err="1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t'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join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(line))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15289305" y="15663208"/>
            <a:ext cx="5453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transpose_file</a:t>
            </a:r>
            <a:r>
              <a:rPr lang="en-US" dirty="0" smtClean="0"/>
              <a:t> (general-purpose script)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5" name="Rectangle 991"/>
          <p:cNvSpPr>
            <a:spLocks noChangeArrowheads="1"/>
          </p:cNvSpPr>
          <p:nvPr/>
        </p:nvSpPr>
        <p:spPr bwMode="auto">
          <a:xfrm>
            <a:off x="33985200" y="5199378"/>
            <a:ext cx="16078200" cy="1882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Rockwell" charset="0"/>
                <a:cs typeface="Rockwell" charset="0"/>
              </a:rPr>
              <a:t> </a:t>
            </a:r>
          </a:p>
        </p:txBody>
      </p:sp>
      <p:sp>
        <p:nvSpPr>
          <p:cNvPr id="256" name="Text Box 466"/>
          <p:cNvSpPr txBox="1">
            <a:spLocks noChangeArrowheads="1"/>
          </p:cNvSpPr>
          <p:nvPr/>
        </p:nvSpPr>
        <p:spPr bwMode="auto">
          <a:xfrm>
            <a:off x="34236211" y="5867400"/>
            <a:ext cx="14352494" cy="209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2000" b="1" dirty="0" smtClean="0"/>
              <a:t>Input:</a:t>
            </a:r>
            <a:r>
              <a:rPr lang="en-US" sz="2000" dirty="0" smtClean="0"/>
              <a:t> a single tab-delimited files, possibly piped-in.</a:t>
            </a:r>
          </a:p>
          <a:p>
            <a:pPr algn="just" eaLnBrk="1" hangingPunct="1"/>
            <a:r>
              <a:rPr lang="en-US" sz="2000" b="1" dirty="0" smtClean="0"/>
              <a:t>Goal:</a:t>
            </a:r>
            <a:r>
              <a:rPr lang="en-US" sz="2000" dirty="0" smtClean="0"/>
              <a:t> visualize the contents of the file in a manner similar to a spreadsheet.</a:t>
            </a:r>
          </a:p>
          <a:p>
            <a:pPr algn="just" eaLnBrk="1" hangingPunct="1">
              <a:spcBef>
                <a:spcPts val="1200"/>
              </a:spcBef>
            </a:pPr>
            <a:r>
              <a:rPr lang="en-US" sz="2000" dirty="0" smtClean="0"/>
              <a:t>Problems: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The file may be very long. A pager will help.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Long lines can wrap. A pager, with the correct options, will help.</a:t>
            </a:r>
          </a:p>
          <a:p>
            <a:pPr marL="457200" indent="-457200" algn="just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Variable width or missing values may stagger the appearance of latter columns. We need a short, custom script for this.</a:t>
            </a:r>
          </a:p>
        </p:txBody>
      </p:sp>
      <p:sp>
        <p:nvSpPr>
          <p:cNvPr id="257" name="Text Box 709"/>
          <p:cNvSpPr txBox="1">
            <a:spLocks noChangeArrowheads="1"/>
          </p:cNvSpPr>
          <p:nvPr/>
        </p:nvSpPr>
        <p:spPr bwMode="auto">
          <a:xfrm>
            <a:off x="34361718" y="5257800"/>
            <a:ext cx="11839783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cap="small" dirty="0" smtClean="0">
                <a:solidFill>
                  <a:schemeClr val="accent1"/>
                </a:solidFill>
                <a:latin typeface="Rockwell" charset="0"/>
                <a:cs typeface="Rockwell" charset="0"/>
              </a:rPr>
              <a:t>Motivating Example — Visualizing a Tab-Delimited File</a:t>
            </a:r>
            <a:endParaRPr lang="en-US" sz="3600" cap="small" dirty="0">
              <a:solidFill>
                <a:schemeClr val="accent1"/>
              </a:solidFill>
              <a:latin typeface="Rockwell" charset="0"/>
              <a:cs typeface="Rockwell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4339305" y="8634571"/>
            <a:ext cx="6503895" cy="415498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id	sample	gene	coordinate	confidence</a:t>
            </a:r>
          </a:p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2001	A123	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abc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	chr2:1000	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2002	A123	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def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		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2003	A124	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low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	chr7:5000	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low</a:t>
            </a:r>
          </a:p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2004	A12555	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abc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	chr2:1100	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2005	A12555	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def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		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2006	A12555	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low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	chr7:5550	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2005	A126	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abc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	chr2:1110	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2006	A127	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def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		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r>
              <a:rPr lang="en-US" b="1" dirty="0" smtClean="0">
                <a:ln w="12700" cmpd="sng">
                  <a:noFill/>
                </a:ln>
                <a:latin typeface="Courier"/>
              </a:rPr>
              <a:t>2005	A127	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low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	chr7:5500	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34975800" y="8101171"/>
            <a:ext cx="423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mutations.tsv</a:t>
            </a:r>
            <a:r>
              <a:rPr lang="en-US" dirty="0" smtClean="0"/>
              <a:t> (raw formatting)</a:t>
            </a:r>
            <a:endParaRPr lang="en-US" dirty="0"/>
          </a:p>
        </p:txBody>
      </p:sp>
      <p:sp>
        <p:nvSpPr>
          <p:cNvPr id="262" name="TextBox 261"/>
          <p:cNvSpPr txBox="1"/>
          <p:nvPr/>
        </p:nvSpPr>
        <p:spPr>
          <a:xfrm>
            <a:off x="41071800" y="8628378"/>
            <a:ext cx="8713695" cy="4154983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id   | sample | gene | coordinate | confidence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2001 | A123   | 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abc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 | chr2:1000  | 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2002 | A123   | 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def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 |            | 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2003 | A124   | 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low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 | chr7:5000  | 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low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2004 | A12555 | 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abc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 | chr2:1100  | 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2005 | A12555 | 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def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 |            | 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2006 | A12555 | 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low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 | chr7:5550  | 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2005 | A126   | 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abc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 | chr2:1110  | 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2006 | A127   | </a:t>
            </a:r>
            <a:r>
              <a:rPr lang="en-US" b="1" dirty="0" err="1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def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 |            | 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2005 | A127   | 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low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 | chr7:5500  | </a:t>
            </a:r>
            <a:r>
              <a:rPr lang="en-US" b="1" dirty="0" smtClean="0">
                <a:ln w="12700" cmpd="sng">
                  <a:noFill/>
                </a:ln>
                <a:solidFill>
                  <a:srgbClr val="00FF00"/>
                </a:solidFill>
                <a:latin typeface="Courier"/>
              </a:rPr>
              <a:t>med</a:t>
            </a:r>
          </a:p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de-DE" b="1" dirty="0" smtClean="0">
                <a:ln w="12700" cmpd="sng">
                  <a:noFill/>
                </a:ln>
                <a:solidFill>
                  <a:srgbClr val="FF0000"/>
                </a:solidFill>
                <a:latin typeface="Courier"/>
              </a:rPr>
              <a:t>lines 1-10/10 (END)</a:t>
            </a:r>
            <a:endParaRPr lang="en-US" b="1" dirty="0" smtClean="0">
              <a:ln w="12700" cmpd="sng">
                <a:noFill/>
              </a:ln>
              <a:solidFill>
                <a:srgbClr val="FF0000"/>
              </a:solidFill>
              <a:latin typeface="Courier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43719656" y="8094978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expected result</a:t>
            </a:r>
            <a:endParaRPr lang="en-US" dirty="0" smtClean="0"/>
          </a:p>
        </p:txBody>
      </p:sp>
      <p:sp>
        <p:nvSpPr>
          <p:cNvPr id="265" name="TextBox 264"/>
          <p:cNvSpPr txBox="1"/>
          <p:nvPr/>
        </p:nvSpPr>
        <p:spPr>
          <a:xfrm>
            <a:off x="34366200" y="13335000"/>
            <a:ext cx="11353800" cy="46840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965200" algn="l"/>
                <a:tab pos="2336800" algn="l"/>
                <a:tab pos="3319463" algn="l"/>
                <a:tab pos="54356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./tabs-to-table &lt; </a:t>
            </a:r>
            <a:r>
              <a:rPr lang="en-US" b="1" dirty="0" err="1" smtClean="0">
                <a:ln w="12700" cmpd="sng">
                  <a:noFill/>
                </a:ln>
                <a:latin typeface="Courier"/>
              </a:rPr>
              <a:t>mutations.tsv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| </a:t>
            </a:r>
            <a:r>
              <a:rPr lang="en-US" b="1" dirty="0" smtClean="0">
                <a:ln w="12700" cmpd="sng">
                  <a:noFill/>
                </a:ln>
                <a:solidFill>
                  <a:srgbClr val="0000D4"/>
                </a:solidFill>
                <a:latin typeface="Courier"/>
              </a:rPr>
              <a:t>less</a:t>
            </a:r>
            <a:r>
              <a:rPr lang="en-US" b="1" dirty="0" smtClean="0">
                <a:ln w="12700" cmpd="sng">
                  <a:noFill/>
                </a:ln>
                <a:latin typeface="Courier"/>
              </a:rPr>
              <a:t> -SM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35205045" y="12808344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command</a:t>
            </a:r>
            <a:endParaRPr lang="en-US" dirty="0" smtClean="0"/>
          </a:p>
        </p:txBody>
      </p:sp>
      <p:sp>
        <p:nvSpPr>
          <p:cNvPr id="268" name="TextBox 267"/>
          <p:cNvSpPr txBox="1"/>
          <p:nvPr/>
        </p:nvSpPr>
        <p:spPr>
          <a:xfrm>
            <a:off x="35204400" y="14542750"/>
            <a:ext cx="13944600" cy="932562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#!/</a:t>
            </a:r>
            <a:r>
              <a:rPr lang="en-US" b="1" i="1" dirty="0" err="1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usr</a:t>
            </a: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/bin/</a:t>
            </a:r>
            <a:r>
              <a:rPr lang="en-US" b="1" i="1" dirty="0" err="1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env</a:t>
            </a: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 python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 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import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0072A8"/>
                </a:solidFill>
                <a:effectLst/>
                <a:latin typeface="Courier"/>
                <a:ea typeface="Times New Roman"/>
                <a:cs typeface="Courier"/>
              </a:rPr>
              <a:t>sys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 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# Slurp the entire file. Note that last column includes end-of-line chars.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data 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=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[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raw_line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split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'\t'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)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for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raw_line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in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sys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stdin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readlines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()]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raw_lines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=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sys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stdin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readlines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() </a:t>
            </a: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# capturing lines ends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 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# Compute column widths.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col_widths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=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[]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for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row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in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data: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for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col_num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,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col_str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in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enumerate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(row):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   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if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col_num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&lt;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err="1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len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col_widths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):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       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col_widths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[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col_num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] 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=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max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col_widths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[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col_num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], </a:t>
            </a:r>
            <a:r>
              <a:rPr lang="en-US" b="1" dirty="0" err="1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len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col_str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))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   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else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: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       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col_widths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append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err="1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len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col_str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))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 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# Format output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for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row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in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data: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</a:t>
            </a: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# Output all but last column in padded format.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for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col_str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,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col_width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in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</a:t>
            </a:r>
            <a:r>
              <a:rPr lang="en-US" b="1" dirty="0" smtClean="0">
                <a:solidFill>
                  <a:srgbClr val="005D16"/>
                </a:solidFill>
                <a:effectLst/>
                <a:latin typeface="Courier"/>
                <a:ea typeface="Times New Roman"/>
                <a:cs typeface="Courier"/>
              </a:rPr>
              <a:t>zip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(row,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col_widths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)[: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-</a:t>
            </a:r>
            <a:r>
              <a:rPr lang="en-US" b="1" dirty="0" smtClean="0">
                <a:solidFill>
                  <a:srgbClr val="298F5C"/>
                </a:solidFill>
                <a:effectLst/>
                <a:latin typeface="Courier"/>
                <a:ea typeface="Times New Roman"/>
                <a:cs typeface="Courier"/>
              </a:rPr>
              <a:t>1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]: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   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sys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stdout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write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col_str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ljust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col_width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))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   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sys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stdout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write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</a:t>
            </a:r>
            <a:r>
              <a:rPr lang="en-US" b="1" dirty="0" smtClean="0">
                <a:solidFill>
                  <a:srgbClr val="285D90"/>
                </a:solidFill>
                <a:effectLst/>
                <a:latin typeface="Courier"/>
                <a:ea typeface="Times New Roman"/>
                <a:cs typeface="Courier"/>
              </a:rPr>
              <a:t>' | '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)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</a:t>
            </a:r>
            <a:r>
              <a:rPr lang="en-US" b="1" i="1" dirty="0" smtClean="0">
                <a:solidFill>
                  <a:srgbClr val="468FA1"/>
                </a:solidFill>
                <a:effectLst/>
                <a:latin typeface="Courier"/>
                <a:ea typeface="Times New Roman"/>
                <a:cs typeface="Courier"/>
              </a:rPr>
              <a:t># Output the last column as-is.</a:t>
            </a:r>
            <a:endParaRPr lang="en-US" sz="1400" b="1" dirty="0" smtClean="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    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sys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stdout</a:t>
            </a:r>
            <a:r>
              <a:rPr lang="en-US" b="1" dirty="0" err="1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.</a:t>
            </a:r>
            <a:r>
              <a:rPr lang="en-US" b="1" dirty="0" err="1" smtClean="0">
                <a:effectLst/>
                <a:latin typeface="Courier"/>
                <a:ea typeface="Times New Roman"/>
                <a:cs typeface="Courier"/>
              </a:rPr>
              <a:t>write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(row[</a:t>
            </a:r>
            <a:r>
              <a:rPr lang="en-US" b="1" dirty="0" smtClean="0">
                <a:solidFill>
                  <a:srgbClr val="535353"/>
                </a:solidFill>
                <a:effectLst/>
                <a:latin typeface="Courier"/>
                <a:ea typeface="Times New Roman"/>
                <a:cs typeface="Courier"/>
              </a:rPr>
              <a:t>-</a:t>
            </a:r>
            <a:r>
              <a:rPr lang="en-US" b="1" dirty="0" smtClean="0">
                <a:solidFill>
                  <a:srgbClr val="298F5C"/>
                </a:solidFill>
                <a:effectLst/>
                <a:latin typeface="Courier"/>
                <a:ea typeface="Times New Roman"/>
                <a:cs typeface="Courier"/>
              </a:rPr>
              <a:t>1</a:t>
            </a:r>
            <a:r>
              <a:rPr lang="en-US" b="1" dirty="0" smtClean="0">
                <a:effectLst/>
                <a:latin typeface="Courier"/>
                <a:ea typeface="Times New Roman"/>
                <a:cs typeface="Courier"/>
              </a:rPr>
              <a:t>])</a:t>
            </a:r>
            <a:endParaRPr lang="en-US" sz="1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34366200" y="14038578"/>
            <a:ext cx="524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tabs-to-table (general-purpose script)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4366200" y="14542750"/>
            <a:ext cx="685800" cy="9325628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01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02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03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04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05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06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07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08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09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10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11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12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13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14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15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16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17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18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19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20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21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22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23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24</a:t>
            </a:r>
          </a:p>
          <a:p>
            <a:pPr>
              <a:tabLst>
                <a:tab pos="977900" algn="l"/>
                <a:tab pos="1892300" algn="l"/>
                <a:tab pos="1943100" algn="l"/>
                <a:tab pos="3200400" algn="l"/>
                <a:tab pos="4229100" algn="l"/>
              </a:tabLst>
            </a:pPr>
            <a:r>
              <a:rPr lang="en-US" b="1" dirty="0" smtClean="0">
                <a:ln w="12700" cmpd="sng">
                  <a:noFill/>
                </a:ln>
                <a:latin typeface="Courier"/>
              </a:rPr>
              <a:t>25</a:t>
            </a:r>
          </a:p>
        </p:txBody>
      </p:sp>
      <p:pic>
        <p:nvPicPr>
          <p:cNvPr id="24" name="Picture 23" descr="qrcode.141603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0" y="1143000"/>
            <a:ext cx="3200400" cy="32004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38200" y="925513"/>
            <a:ext cx="4953000" cy="3341687"/>
            <a:chOff x="609600" y="239713"/>
            <a:chExt cx="4953000" cy="3341687"/>
          </a:xfrm>
        </p:grpSpPr>
        <p:sp>
          <p:nvSpPr>
            <p:cNvPr id="280" name="Rectangle 279"/>
            <p:cNvSpPr/>
            <p:nvPr/>
          </p:nvSpPr>
          <p:spPr bwMode="auto">
            <a:xfrm>
              <a:off x="2573338" y="239713"/>
              <a:ext cx="2159000" cy="33416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8912" tIns="219456" rIns="438912" bIns="219456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2092325" y="239713"/>
              <a:ext cx="306388" cy="33416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8912" tIns="219456" rIns="438912" bIns="219456"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2359222" y="745099"/>
              <a:ext cx="3203378" cy="232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8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2587410"/>
                </p:ext>
              </p:extLst>
            </p:nvPr>
          </p:nvGraphicFramePr>
          <p:xfrm>
            <a:off x="609600" y="744538"/>
            <a:ext cx="1789113" cy="2325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75" name="Photo Editor Photo" r:id="rId4" imgW="3333333" imgH="5009524" progId="">
                    <p:embed/>
                  </p:oleObj>
                </mc:Choice>
                <mc:Fallback>
                  <p:oleObj name="Photo Editor Photo" r:id="rId4" imgW="3333333" imgH="500952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744538"/>
                          <a:ext cx="1789113" cy="2325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4" name="Picture 47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350" y="2301875"/>
              <a:ext cx="2936875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182" descr="HGSC_Logo_with_BCM_C#2086D3E.ai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990600"/>
              <a:ext cx="3276600" cy="115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3" name="Rectangle 991"/>
          <p:cNvSpPr>
            <a:spLocks noChangeArrowheads="1"/>
          </p:cNvSpPr>
          <p:nvPr/>
        </p:nvSpPr>
        <p:spPr bwMode="auto">
          <a:xfrm>
            <a:off x="726141" y="10134600"/>
            <a:ext cx="14056659" cy="142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aseline="30000" dirty="0">
              <a:latin typeface="Rockwell" charset="0"/>
              <a:cs typeface="Rockwell" charset="0"/>
            </a:endParaRPr>
          </a:p>
        </p:txBody>
      </p:sp>
      <p:sp>
        <p:nvSpPr>
          <p:cNvPr id="294" name="Text Box 466"/>
          <p:cNvSpPr txBox="1">
            <a:spLocks noChangeArrowheads="1"/>
          </p:cNvSpPr>
          <p:nvPr/>
        </p:nvSpPr>
        <p:spPr bwMode="auto">
          <a:xfrm>
            <a:off x="977153" y="11555733"/>
            <a:ext cx="13577047" cy="1275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382" tIns="45686" rIns="91382" bIns="45686" numCol="3" spcCol="27432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 smtClean="0"/>
              <a:t>Looking Around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cd</a:t>
            </a:r>
            <a:r>
              <a:rPr lang="en-US" dirty="0" smtClean="0"/>
              <a:t> (shell builtin)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ls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pwd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Basic </a:t>
            </a:r>
            <a:r>
              <a:rPr lang="en-US" b="1" dirty="0" err="1" smtClean="0"/>
              <a:t>Filesystem</a:t>
            </a:r>
            <a:endParaRPr lang="en-US" b="1" dirty="0"/>
          </a:p>
          <a:p>
            <a:pPr algn="just" eaLnBrk="1" hangingPunct="1"/>
            <a:r>
              <a:rPr lang="en-US" b="1" dirty="0" smtClean="0"/>
              <a:t>Operations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cp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mkdir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mv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rm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rmdir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Getting Help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apropos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help</a:t>
            </a:r>
            <a:r>
              <a:rPr lang="en-US" dirty="0" smtClean="0"/>
              <a:t> (for shell builtins)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man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Looking At Files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cat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grep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head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less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tail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wc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b="1" dirty="0" smtClean="0"/>
          </a:p>
          <a:p>
            <a:pPr algn="just" eaLnBrk="1" hangingPunct="1"/>
            <a:r>
              <a:rPr lang="en-US" b="1" dirty="0" smtClean="0"/>
              <a:t>More File Operations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cut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expand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md5sum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sort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tr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uniq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b="1" dirty="0" smtClean="0"/>
          </a:p>
          <a:p>
            <a:pPr algn="just" eaLnBrk="1" hangingPunct="1"/>
            <a:r>
              <a:rPr lang="en-US" b="1" dirty="0" smtClean="0"/>
              <a:t>Controlling File Permissions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chgrp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chmod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Working With Archived</a:t>
            </a:r>
          </a:p>
          <a:p>
            <a:pPr algn="just" eaLnBrk="1" hangingPunct="1"/>
            <a:r>
              <a:rPr lang="en-US" b="1" dirty="0" smtClean="0"/>
              <a:t>Or Compressed Files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bzip2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gzip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tar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unzip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Relating Two Files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cmp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comm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diff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join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Advance Text Processors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awk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sed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Advanced Looking Around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find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grep</a:t>
            </a:r>
            <a:r>
              <a:rPr lang="en-US" dirty="0" smtClean="0">
                <a:solidFill>
                  <a:srgbClr val="0000D4"/>
                </a:solidFill>
              </a:rPr>
              <a:t> </a:t>
            </a:r>
            <a:r>
              <a:rPr lang="en-US" dirty="0" smtClean="0"/>
              <a:t>-r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tree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Two Unusual Commands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ln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seq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Copying Files / Data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curl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rsync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wget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Jumping Around Using</a:t>
            </a:r>
          </a:p>
          <a:p>
            <a:pPr algn="just" eaLnBrk="1" hangingPunct="1"/>
            <a:r>
              <a:rPr lang="en-US" b="1" dirty="0" smtClean="0"/>
              <a:t>the Bash Directory Stack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dirs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popd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pushd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Working With</a:t>
            </a:r>
          </a:p>
          <a:p>
            <a:pPr algn="just" eaLnBrk="1" hangingPunct="1"/>
            <a:r>
              <a:rPr lang="en-US" b="1" dirty="0" smtClean="0"/>
              <a:t>Background Jobs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fg</a:t>
            </a:r>
            <a:r>
              <a:rPr lang="en-US" dirty="0" smtClean="0">
                <a:solidFill>
                  <a:srgbClr val="0000D4"/>
                </a:solidFill>
              </a:rPr>
              <a:t> </a:t>
            </a:r>
            <a:r>
              <a:rPr lang="en-US" dirty="0" smtClean="0"/>
              <a:t>(shell builtin)</a:t>
            </a:r>
            <a:endParaRPr lang="en-US" dirty="0" smtClean="0"/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jobs</a:t>
            </a:r>
            <a:r>
              <a:rPr lang="en-US" dirty="0" smtClean="0"/>
              <a:t> </a:t>
            </a:r>
            <a:r>
              <a:rPr lang="en-US" dirty="0" smtClean="0"/>
              <a:t>(shell builtin)</a:t>
            </a:r>
            <a:endParaRPr lang="en-US" dirty="0" smtClean="0"/>
          </a:p>
          <a:p>
            <a:pPr algn="just" eaLnBrk="1" hangingPunct="1"/>
            <a:endParaRPr lang="en-US" b="1" dirty="0" smtClean="0"/>
          </a:p>
          <a:p>
            <a:pPr algn="just" eaLnBrk="1" hangingPunct="1"/>
            <a:r>
              <a:rPr lang="en-US" b="1" dirty="0" smtClean="0"/>
              <a:t>Solving Mysteries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df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ps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which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Communicating</a:t>
            </a:r>
          </a:p>
          <a:p>
            <a:pPr algn="just" eaLnBrk="1" hangingPunct="1"/>
            <a:r>
              <a:rPr lang="en-US" b="1" dirty="0" smtClean="0"/>
              <a:t>Between Computers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solidFill>
                  <a:srgbClr val="0000D4"/>
                </a:solidFill>
              </a:rPr>
              <a:t>curl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rsync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scp</a:t>
            </a:r>
            <a:endParaRPr lang="en-US" dirty="0" smtClean="0">
              <a:solidFill>
                <a:srgbClr val="0000D4"/>
              </a:solidFill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ssh</a:t>
            </a:r>
            <a:endParaRPr lang="en-US" dirty="0" smtClean="0">
              <a:solidFill>
                <a:srgbClr val="0000D4"/>
              </a:solidFill>
            </a:endParaRP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n-US" b="1" dirty="0" smtClean="0"/>
              <a:t>More Working With</a:t>
            </a:r>
          </a:p>
          <a:p>
            <a:pPr algn="just" eaLnBrk="1" hangingPunct="1"/>
            <a:r>
              <a:rPr lang="en-US" b="1" dirty="0" smtClean="0"/>
              <a:t>Background Jobs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/>
              <a:t>&amp; (see "man bash”,</a:t>
            </a:r>
          </a:p>
          <a:p>
            <a:pPr algn="just" eaLnBrk="1" hangingPunct="1"/>
            <a:r>
              <a:rPr lang="en-US" dirty="0" smtClean="0"/>
              <a:t>section "SHELL GRAMMAR")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bg</a:t>
            </a:r>
            <a:r>
              <a:rPr lang="en-US" dirty="0" smtClean="0">
                <a:solidFill>
                  <a:srgbClr val="0000D4"/>
                </a:solidFill>
              </a:rPr>
              <a:t> </a:t>
            </a:r>
            <a:r>
              <a:rPr lang="en-US" dirty="0" smtClean="0"/>
              <a:t>(bash builtin)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err="1" smtClean="0">
                <a:solidFill>
                  <a:srgbClr val="0000D4"/>
                </a:solidFill>
              </a:rPr>
              <a:t>nohup</a:t>
            </a:r>
            <a:endParaRPr lang="en-US" dirty="0" smtClean="0">
              <a:solidFill>
                <a:srgbClr val="0000D4"/>
              </a:solidFill>
            </a:endParaRPr>
          </a:p>
        </p:txBody>
      </p:sp>
      <p:sp>
        <p:nvSpPr>
          <p:cNvPr id="295" name="Text Box 709"/>
          <p:cNvSpPr txBox="1">
            <a:spLocks noChangeArrowheads="1"/>
          </p:cNvSpPr>
          <p:nvPr/>
        </p:nvSpPr>
        <p:spPr bwMode="auto">
          <a:xfrm>
            <a:off x="1102659" y="10194290"/>
            <a:ext cx="6343082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cap="small" dirty="0" smtClean="0">
                <a:solidFill>
                  <a:schemeClr val="accent1"/>
                </a:solidFill>
                <a:latin typeface="Rockwell" charset="0"/>
                <a:cs typeface="Rockwell" charset="0"/>
              </a:rPr>
              <a:t>Commands You Should Learn</a:t>
            </a:r>
            <a:endParaRPr lang="en-US" sz="3600" cap="small" dirty="0">
              <a:solidFill>
                <a:schemeClr val="accent1"/>
              </a:solidFill>
              <a:latin typeface="Rockwell" charset="0"/>
              <a:cs typeface="Rockwell" charset="0"/>
            </a:endParaRPr>
          </a:p>
        </p:txBody>
      </p:sp>
      <p:sp>
        <p:nvSpPr>
          <p:cNvPr id="298" name="Rectangle 991"/>
          <p:cNvSpPr>
            <a:spLocks noChangeArrowheads="1"/>
          </p:cNvSpPr>
          <p:nvPr/>
        </p:nvSpPr>
        <p:spPr bwMode="auto">
          <a:xfrm>
            <a:off x="15011400" y="27965400"/>
            <a:ext cx="18669000" cy="274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aseline="30000" dirty="0">
              <a:latin typeface="Rockwell" charset="0"/>
              <a:cs typeface="Rockwell" charset="0"/>
            </a:endParaRPr>
          </a:p>
        </p:txBody>
      </p:sp>
      <p:sp>
        <p:nvSpPr>
          <p:cNvPr id="299" name="Text Box 466"/>
          <p:cNvSpPr txBox="1">
            <a:spLocks noChangeArrowheads="1"/>
          </p:cNvSpPr>
          <p:nvPr/>
        </p:nvSpPr>
        <p:spPr bwMode="auto">
          <a:xfrm>
            <a:off x="15262412" y="28857544"/>
            <a:ext cx="18113188" cy="13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2" tIns="45686" rIns="91382" bIns="45686" numCol="2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Redirection (“&lt;“ and “&gt;”)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Pipelines (“|”)</a:t>
            </a:r>
          </a:p>
          <a:p>
            <a:pPr algn="just" eaLnBrk="1" hangingPunct="1"/>
            <a:endParaRPr lang="en-US" dirty="0" smtClean="0">
              <a:latin typeface="Arial"/>
              <a:cs typeface="Arial"/>
            </a:endParaRP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Subshells</a:t>
            </a:r>
          </a:p>
          <a:p>
            <a:pPr marL="850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(COMMAND_1; </a:t>
            </a:r>
            <a:r>
              <a:rPr lang="en-US" dirty="0" smtClean="0">
                <a:latin typeface="Arial"/>
                <a:cs typeface="Arial"/>
              </a:rPr>
              <a:t>COMMAND_2</a:t>
            </a:r>
            <a:r>
              <a:rPr lang="en-US" dirty="0" smtClean="0">
                <a:latin typeface="Arial"/>
                <a:cs typeface="Arial"/>
              </a:rPr>
              <a:t>; ...)</a:t>
            </a:r>
          </a:p>
          <a:p>
            <a:pPr marL="850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COMMAND_1</a:t>
            </a:r>
            <a:r>
              <a:rPr lang="en-US" dirty="0" smtClean="0">
                <a:latin typeface="Arial"/>
                <a:cs typeface="Arial"/>
              </a:rPr>
              <a:t> &lt; (SUBSHELL_1) &lt; (</a:t>
            </a:r>
            <a:r>
              <a:rPr lang="en-US" dirty="0" smtClean="0">
                <a:latin typeface="Arial"/>
                <a:cs typeface="Arial"/>
              </a:rPr>
              <a:t>SUBSHELL_2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marL="850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COMMAND_1</a:t>
            </a:r>
            <a:r>
              <a:rPr lang="en-US" dirty="0" smtClean="0">
                <a:latin typeface="Arial"/>
                <a:cs typeface="Arial"/>
              </a:rPr>
              <a:t> $(</a:t>
            </a:r>
            <a:r>
              <a:rPr lang="en-US" dirty="0" smtClean="0">
                <a:latin typeface="Arial"/>
                <a:cs typeface="Arial"/>
              </a:rPr>
              <a:t>SUBSHELL_1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0" name="Text Box 709"/>
          <p:cNvSpPr txBox="1">
            <a:spLocks noChangeArrowheads="1"/>
          </p:cNvSpPr>
          <p:nvPr/>
        </p:nvSpPr>
        <p:spPr bwMode="auto">
          <a:xfrm>
            <a:off x="15387918" y="28177490"/>
            <a:ext cx="5591660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cap="small" dirty="0" smtClean="0">
                <a:solidFill>
                  <a:schemeClr val="accent1"/>
                </a:solidFill>
                <a:latin typeface="Rockwell" charset="0"/>
                <a:cs typeface="Rockwell" charset="0"/>
              </a:rPr>
              <a:t>Other Concepts to Learn</a:t>
            </a:r>
            <a:endParaRPr lang="en-US" sz="3600" cap="small" dirty="0">
              <a:solidFill>
                <a:schemeClr val="accent1"/>
              </a:solidFill>
              <a:latin typeface="Rockwell" charset="0"/>
              <a:cs typeface="Rockwell" charset="0"/>
            </a:endParaRPr>
          </a:p>
        </p:txBody>
      </p:sp>
      <p:sp>
        <p:nvSpPr>
          <p:cNvPr id="303" name="Rectangle 991"/>
          <p:cNvSpPr>
            <a:spLocks noChangeArrowheads="1"/>
          </p:cNvSpPr>
          <p:nvPr/>
        </p:nvSpPr>
        <p:spPr bwMode="auto">
          <a:xfrm>
            <a:off x="762000" y="24765000"/>
            <a:ext cx="14056659" cy="434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aseline="30000" dirty="0">
              <a:latin typeface="Rockwell" charset="0"/>
              <a:cs typeface="Rockwell" charset="0"/>
            </a:endParaRPr>
          </a:p>
        </p:txBody>
      </p:sp>
      <p:sp>
        <p:nvSpPr>
          <p:cNvPr id="304" name="Text Box 466"/>
          <p:cNvSpPr txBox="1">
            <a:spLocks noChangeArrowheads="1"/>
          </p:cNvSpPr>
          <p:nvPr/>
        </p:nvSpPr>
        <p:spPr bwMode="auto">
          <a:xfrm>
            <a:off x="1013012" y="25504744"/>
            <a:ext cx="13554636" cy="341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Limit use of spreadsheets:</a:t>
            </a:r>
          </a:p>
          <a:p>
            <a:pPr marL="850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Interactive table editing</a:t>
            </a:r>
          </a:p>
          <a:p>
            <a:pPr marL="850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Presenting structured tables</a:t>
            </a:r>
          </a:p>
          <a:p>
            <a:pPr marL="850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Modeling</a:t>
            </a:r>
          </a:p>
          <a:p>
            <a:pPr marL="850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Communicating with collaborators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Use pipelines of standard Unix tools as much as practical.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Tasks of reformatting or filtering data should be encapsulated into small scripts dedicated for that purpose.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These scripts should operate as Unix filters, if practical.</a:t>
            </a:r>
          </a:p>
        </p:txBody>
      </p:sp>
      <p:sp>
        <p:nvSpPr>
          <p:cNvPr id="305" name="Text Box 709"/>
          <p:cNvSpPr txBox="1">
            <a:spLocks noChangeArrowheads="1"/>
          </p:cNvSpPr>
          <p:nvPr/>
        </p:nvSpPr>
        <p:spPr bwMode="auto">
          <a:xfrm>
            <a:off x="1138518" y="24824690"/>
            <a:ext cx="4326708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cap="small" dirty="0" smtClean="0">
                <a:solidFill>
                  <a:schemeClr val="accent1"/>
                </a:solidFill>
                <a:latin typeface="Rockwell" charset="0"/>
                <a:cs typeface="Rockwell" charset="0"/>
              </a:rPr>
              <a:t>Points to Remember</a:t>
            </a:r>
            <a:endParaRPr lang="en-US" sz="3600" cap="small" dirty="0">
              <a:solidFill>
                <a:schemeClr val="accent1"/>
              </a:solidFill>
              <a:latin typeface="Rockwell" charset="0"/>
              <a:cs typeface="Rockwell" charset="0"/>
            </a:endParaRPr>
          </a:p>
        </p:txBody>
      </p:sp>
      <p:sp>
        <p:nvSpPr>
          <p:cNvPr id="306" name="Rectangle 991"/>
          <p:cNvSpPr>
            <a:spLocks noChangeArrowheads="1"/>
          </p:cNvSpPr>
          <p:nvPr/>
        </p:nvSpPr>
        <p:spPr bwMode="auto">
          <a:xfrm>
            <a:off x="33985200" y="24384000"/>
            <a:ext cx="16078200" cy="632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aseline="30000" dirty="0">
              <a:latin typeface="Rockwell" charset="0"/>
              <a:cs typeface="Rockwell" charset="0"/>
            </a:endParaRPr>
          </a:p>
        </p:txBody>
      </p:sp>
      <p:sp>
        <p:nvSpPr>
          <p:cNvPr id="307" name="Text Box 466"/>
          <p:cNvSpPr txBox="1">
            <a:spLocks noChangeArrowheads="1"/>
          </p:cNvSpPr>
          <p:nvPr/>
        </p:nvSpPr>
        <p:spPr bwMode="auto">
          <a:xfrm>
            <a:off x="34236212" y="25123744"/>
            <a:ext cx="14684188" cy="54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en-US" dirty="0" smtClean="0">
                <a:latin typeface="Arial"/>
                <a:cs typeface="Arial"/>
              </a:rPr>
              <a:t>In addition to the techniques in the motivating examples, here are some common patterns.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Determine the distinct values and number of occurrences within a column:</a:t>
            </a:r>
          </a:p>
          <a:p>
            <a:pPr algn="just" eaLnBrk="1" hangingPunct="1"/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cut</a:t>
            </a:r>
            <a:r>
              <a:rPr lang="en-US" b="1" dirty="0" smtClean="0">
                <a:latin typeface="Courier"/>
                <a:cs typeface="Courier"/>
              </a:rPr>
              <a:t> -f COLUMN_NUMBER INPUT_FILE | 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sort</a:t>
            </a:r>
            <a:r>
              <a:rPr lang="en-US" b="1" dirty="0" smtClean="0">
                <a:latin typeface="Courier"/>
                <a:cs typeface="Courier"/>
              </a:rPr>
              <a:t> | </a:t>
            </a:r>
            <a:r>
              <a:rPr lang="en-US" b="1" dirty="0" err="1" smtClean="0">
                <a:latin typeface="Courier"/>
                <a:cs typeface="Courier"/>
              </a:rPr>
              <a:t>uniq</a:t>
            </a:r>
            <a:r>
              <a:rPr lang="en-US" b="1" dirty="0" smtClean="0">
                <a:latin typeface="Courier"/>
                <a:cs typeface="Courier"/>
              </a:rPr>
              <a:t> –c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Find duplicate values within a  supposedly unique column:</a:t>
            </a:r>
          </a:p>
          <a:p>
            <a:pPr algn="just" eaLnBrk="1" hangingPunct="1"/>
            <a:r>
              <a:rPr lang="en-US" dirty="0" smtClean="0">
                <a:latin typeface="Courier"/>
                <a:cs typeface="Courier"/>
              </a:rPr>
              <a:t>	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cut</a:t>
            </a:r>
            <a:r>
              <a:rPr lang="en-US" b="1" dirty="0" smtClean="0">
                <a:latin typeface="Courier"/>
                <a:cs typeface="Courier"/>
              </a:rPr>
              <a:t> -f COLUMN_NUMBER INPUT_FILE | 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sort</a:t>
            </a:r>
            <a:r>
              <a:rPr lang="en-US" b="1" dirty="0" smtClean="0">
                <a:latin typeface="Courier"/>
                <a:cs typeface="Courier"/>
              </a:rPr>
              <a:t> | </a:t>
            </a:r>
            <a:r>
              <a:rPr lang="en-US" b="1" dirty="0" err="1" smtClean="0">
                <a:solidFill>
                  <a:srgbClr val="0000D4"/>
                </a:solidFill>
                <a:latin typeface="Courier"/>
                <a:cs typeface="Courier"/>
              </a:rPr>
              <a:t>uniq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–c | 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sort</a:t>
            </a:r>
            <a:r>
              <a:rPr lang="en-US" b="1" dirty="0" smtClean="0">
                <a:latin typeface="Courier"/>
                <a:cs typeface="Courier"/>
              </a:rPr>
              <a:t> –n | 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tail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Find the set difference of the first column (e.g. sample ID) in two files:</a:t>
            </a:r>
          </a:p>
          <a:p>
            <a:pPr algn="just" eaLnBrk="1" hangingPunct="1"/>
            <a:r>
              <a:rPr lang="ro-RO" dirty="0" smtClean="0">
                <a:latin typeface="Courier"/>
                <a:cs typeface="Courier"/>
              </a:rPr>
              <a:t>	</a:t>
            </a:r>
            <a:r>
              <a:rPr lang="ro-RO" b="1" dirty="0" smtClean="0">
                <a:solidFill>
                  <a:srgbClr val="0000D4"/>
                </a:solidFill>
                <a:latin typeface="Courier"/>
                <a:cs typeface="Courier"/>
              </a:rPr>
              <a:t>comm</a:t>
            </a:r>
            <a:r>
              <a:rPr lang="ro-RO" b="1" dirty="0" smtClean="0">
                <a:latin typeface="Courier"/>
                <a:cs typeface="Courier"/>
              </a:rPr>
              <a:t> -3 &lt;(</a:t>
            </a:r>
            <a:r>
              <a:rPr lang="ro-RO" b="1" dirty="0" smtClean="0">
                <a:solidFill>
                  <a:srgbClr val="0000D4"/>
                </a:solidFill>
                <a:latin typeface="Courier"/>
                <a:cs typeface="Courier"/>
              </a:rPr>
              <a:t>cut</a:t>
            </a:r>
            <a:r>
              <a:rPr lang="ro-RO" b="1" dirty="0" smtClean="0">
                <a:latin typeface="Courier"/>
                <a:cs typeface="Courier"/>
              </a:rPr>
              <a:t> -f1 FILE_1) &lt;(</a:t>
            </a:r>
            <a:r>
              <a:rPr lang="ro-RO" b="1" dirty="0" smtClean="0">
                <a:solidFill>
                  <a:srgbClr val="0000D4"/>
                </a:solidFill>
                <a:latin typeface="Courier"/>
                <a:cs typeface="Courier"/>
              </a:rPr>
              <a:t>cut</a:t>
            </a:r>
            <a:r>
              <a:rPr lang="ro-RO" b="1" dirty="0" smtClean="0">
                <a:latin typeface="Courier"/>
                <a:cs typeface="Courier"/>
              </a:rPr>
              <a:t> -f1 FILE_2)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Extract and number the header line of a file:</a:t>
            </a:r>
          </a:p>
          <a:p>
            <a:pPr algn="just" eaLnBrk="1" hangingPunct="1"/>
            <a:r>
              <a:rPr lang="en-US" dirty="0" smtClean="0">
                <a:latin typeface="Arial"/>
                <a:cs typeface="Arial"/>
              </a:rPr>
              <a:t>	</a:t>
            </a:r>
            <a:r>
              <a:rPr lang="ro-RO" b="1" dirty="0" smtClean="0">
                <a:solidFill>
                  <a:srgbClr val="0000D4"/>
                </a:solidFill>
                <a:latin typeface="Courier"/>
                <a:cs typeface="Courier"/>
              </a:rPr>
              <a:t>head</a:t>
            </a:r>
            <a:r>
              <a:rPr lang="ro-RO" b="1" dirty="0" smtClean="0">
                <a:latin typeface="Courier"/>
                <a:cs typeface="Courier"/>
              </a:rPr>
              <a:t> -n1 INPUT_FILE | </a:t>
            </a:r>
            <a:r>
              <a:rPr lang="ro-RO" b="1" dirty="0" smtClean="0">
                <a:solidFill>
                  <a:srgbClr val="0000D4"/>
                </a:solidFill>
                <a:latin typeface="Courier"/>
                <a:cs typeface="Courier"/>
              </a:rPr>
              <a:t>tr</a:t>
            </a:r>
            <a:r>
              <a:rPr lang="ro-RO" b="1" dirty="0" smtClean="0">
                <a:latin typeface="Courier"/>
                <a:cs typeface="Courier"/>
              </a:rPr>
              <a:t> \\t \\n | </a:t>
            </a:r>
            <a:r>
              <a:rPr lang="ro-RO" b="1" dirty="0" smtClean="0">
                <a:solidFill>
                  <a:srgbClr val="0000D4"/>
                </a:solidFill>
                <a:latin typeface="Courier"/>
                <a:cs typeface="Courier"/>
              </a:rPr>
              <a:t>cat</a:t>
            </a:r>
            <a:r>
              <a:rPr lang="ro-RO" b="1" dirty="0" smtClean="0">
                <a:latin typeface="Courier"/>
                <a:cs typeface="Courier"/>
              </a:rPr>
              <a:t> -n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Process a list of files:</a:t>
            </a:r>
          </a:p>
          <a:p>
            <a:pPr algn="just" eaLnBrk="1" hangingPunct="1"/>
            <a:r>
              <a:rPr lang="en-US" dirty="0" smtClean="0">
                <a:latin typeface="Arial"/>
                <a:cs typeface="Arial"/>
              </a:rPr>
              <a:t>	</a:t>
            </a:r>
            <a:r>
              <a:rPr lang="ro-RO" b="1" dirty="0" smtClean="0">
                <a:solidFill>
                  <a:srgbClr val="00FF00"/>
                </a:solidFill>
                <a:latin typeface="Courier"/>
                <a:cs typeface="Courier"/>
              </a:rPr>
              <a:t>for</a:t>
            </a:r>
            <a:r>
              <a:rPr lang="ro-RO" b="1" dirty="0" smtClean="0">
                <a:latin typeface="Courier"/>
                <a:cs typeface="Courier"/>
              </a:rPr>
              <a:t> f in *; </a:t>
            </a:r>
            <a:r>
              <a:rPr lang="ro-RO" b="1" dirty="0" smtClean="0">
                <a:solidFill>
                  <a:srgbClr val="00FF00"/>
                </a:solidFill>
                <a:latin typeface="Courier"/>
                <a:cs typeface="Courier"/>
              </a:rPr>
              <a:t>do</a:t>
            </a:r>
            <a:r>
              <a:rPr lang="ro-RO" b="1" dirty="0" smtClean="0">
                <a:latin typeface="Courier"/>
                <a:cs typeface="Courier"/>
              </a:rPr>
              <a:t> COMMAND_1 </a:t>
            </a:r>
            <a:r>
              <a:rPr lang="ro-RO" b="1" dirty="0" smtClean="0">
                <a:solidFill>
                  <a:srgbClr val="35B1F6"/>
                </a:solidFill>
                <a:latin typeface="Courier"/>
                <a:cs typeface="Courier"/>
              </a:rPr>
              <a:t>"$f"</a:t>
            </a:r>
            <a:r>
              <a:rPr lang="ro-RO" b="1" dirty="0" smtClean="0">
                <a:latin typeface="Courier"/>
                <a:cs typeface="Courier"/>
              </a:rPr>
              <a:t>; COMMAND_2 </a:t>
            </a:r>
            <a:r>
              <a:rPr lang="ro-RO" b="1" dirty="0" smtClean="0">
                <a:solidFill>
                  <a:srgbClr val="35B1F6"/>
                </a:solidFill>
                <a:latin typeface="Courier"/>
                <a:cs typeface="Courier"/>
              </a:rPr>
              <a:t>"$f"</a:t>
            </a:r>
            <a:r>
              <a:rPr lang="ro-RO" b="1" dirty="0" smtClean="0">
                <a:latin typeface="Courier"/>
                <a:cs typeface="Courier"/>
              </a:rPr>
              <a:t>; </a:t>
            </a:r>
            <a:r>
              <a:rPr lang="ro-RO" b="1" dirty="0" smtClean="0">
                <a:solidFill>
                  <a:srgbClr val="00FF00"/>
                </a:solidFill>
                <a:latin typeface="Courier"/>
                <a:cs typeface="Courier"/>
              </a:rPr>
              <a:t>done</a:t>
            </a:r>
          </a:p>
          <a:p>
            <a:pPr marL="342900" indent="-342900" algn="just" eaLnBrk="1" hangingPunct="1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Search for files underneath a specified directory, matching various criteria, and process each file, where the file names may include spaces:</a:t>
            </a:r>
          </a:p>
          <a:p>
            <a:pPr algn="just" eaLnBrk="1" hangingPunct="1"/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find</a:t>
            </a:r>
            <a:r>
              <a:rPr lang="en-US" b="1" dirty="0" smtClean="0">
                <a:latin typeface="Courier"/>
                <a:cs typeface="Courier"/>
              </a:rPr>
              <a:t> START_DIRECTORY CRITERIA | </a:t>
            </a:r>
            <a:r>
              <a:rPr lang="en-US" b="1" dirty="0" err="1" smtClean="0">
                <a:solidFill>
                  <a:srgbClr val="0000D4"/>
                </a:solidFill>
                <a:latin typeface="Courier"/>
                <a:cs typeface="Courier"/>
              </a:rPr>
              <a:t>tr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\\n \\0 | </a:t>
            </a:r>
            <a:r>
              <a:rPr lang="en-US" b="1" dirty="0" err="1" smtClean="0">
                <a:solidFill>
                  <a:srgbClr val="0000D4"/>
                </a:solidFill>
                <a:latin typeface="Courier"/>
                <a:cs typeface="Courier"/>
              </a:rPr>
              <a:t>xargs</a:t>
            </a:r>
            <a:r>
              <a:rPr lang="en-US" b="1" dirty="0" smtClean="0">
                <a:solidFill>
                  <a:srgbClr val="0000D4"/>
                </a:solidFill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-0 -n1 COMMAND_1</a:t>
            </a:r>
            <a:endParaRPr lang="ro-RO" b="1" dirty="0" smtClean="0">
              <a:latin typeface="Courier"/>
              <a:cs typeface="Courier"/>
            </a:endParaRPr>
          </a:p>
        </p:txBody>
      </p:sp>
      <p:sp>
        <p:nvSpPr>
          <p:cNvPr id="308" name="Text Box 709"/>
          <p:cNvSpPr txBox="1">
            <a:spLocks noChangeArrowheads="1"/>
          </p:cNvSpPr>
          <p:nvPr/>
        </p:nvSpPr>
        <p:spPr bwMode="auto">
          <a:xfrm>
            <a:off x="34361718" y="24443690"/>
            <a:ext cx="1729006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cap="small" dirty="0" smtClean="0">
                <a:solidFill>
                  <a:schemeClr val="accent1"/>
                </a:solidFill>
                <a:latin typeface="Rockwell" charset="0"/>
                <a:cs typeface="Rockwell" charset="0"/>
              </a:rPr>
              <a:t>Recipes</a:t>
            </a:r>
            <a:endParaRPr lang="en-US" sz="3600" cap="small" dirty="0">
              <a:solidFill>
                <a:schemeClr val="accent1"/>
              </a:solidFill>
              <a:latin typeface="Rockwell" charset="0"/>
              <a:cs typeface="Rockwell" charset="0"/>
            </a:endParaRPr>
          </a:p>
        </p:txBody>
      </p:sp>
      <p:sp>
        <p:nvSpPr>
          <p:cNvPr id="311" name="Text Box 466"/>
          <p:cNvSpPr txBox="1">
            <a:spLocks noChangeArrowheads="1"/>
          </p:cNvSpPr>
          <p:nvPr/>
        </p:nvSpPr>
        <p:spPr bwMode="auto">
          <a:xfrm>
            <a:off x="1066800" y="10896600"/>
            <a:ext cx="13554636" cy="4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86" rIns="91382" bIns="4568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dirty="0" smtClean="0"/>
              <a:t>Unix has many commands, but most activities can be accomplished by learning a core subset.</a:t>
            </a:r>
            <a:endParaRPr lang="en-US" dirty="0">
              <a:latin typeface="Rockwell" charset="0"/>
              <a:cs typeface="Rockwel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16621</TotalTime>
  <Words>1095</Words>
  <Application>Microsoft Macintosh PowerPoint</Application>
  <PresentationFormat>Custom</PresentationFormat>
  <Paragraphs>285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ＭＳ Ｐゴシック</vt:lpstr>
      <vt:lpstr>Rockwell</vt:lpstr>
      <vt:lpstr>Wingdings</vt:lpstr>
      <vt:lpstr>Calibri</vt:lpstr>
      <vt:lpstr>Cambria</vt:lpstr>
      <vt:lpstr>Arial Narrow</vt:lpstr>
      <vt:lpstr>Advantage</vt:lpstr>
      <vt:lpstr>Photo Editor Photo</vt:lpstr>
      <vt:lpstr>Basic Interactive Unix for Data Processing</vt:lpstr>
    </vt:vector>
  </TitlesOfParts>
  <Company>Human Genome Sequencing Center, Baylor College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Walker Hale</cp:lastModifiedBy>
  <cp:revision>557</cp:revision>
  <cp:lastPrinted>2013-04-30T13:58:13Z</cp:lastPrinted>
  <dcterms:created xsi:type="dcterms:W3CDTF">2013-05-06T13:15:35Z</dcterms:created>
  <dcterms:modified xsi:type="dcterms:W3CDTF">2013-06-25T15:20:41Z</dcterms:modified>
</cp:coreProperties>
</file>